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Roboto" charset="1" panose="02000000000000000000"/>
      <p:regular r:id="rId13"/>
    </p:embeddedFont>
    <p:embeddedFont>
      <p:font typeface="Roboto Bold" charset="1" panose="02000000000000000000"/>
      <p:regular r:id="rId14"/>
    </p:embeddedFont>
    <p:embeddedFont>
      <p:font typeface="Roboto Italics" charset="1" panose="02000000000000000000"/>
      <p:regular r:id="rId15"/>
    </p:embeddedFont>
    <p:embeddedFont>
      <p:font typeface="Roboto Bold Italics" charset="1" panose="02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4.pn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4.png" Type="http://schemas.openxmlformats.org/officeDocument/2006/relationships/image"/><Relationship Id="rId5"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5.png" Type="http://schemas.openxmlformats.org/officeDocument/2006/relationships/image"/><Relationship Id="rId5"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 Id="rId7"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75218" y="8970929"/>
            <a:ext cx="650428" cy="287371"/>
          </a:xfrm>
          <a:prstGeom prst="rect">
            <a:avLst/>
          </a:prstGeom>
        </p:spPr>
      </p:pic>
      <p:sp>
        <p:nvSpPr>
          <p:cNvPr name="AutoShape 3" id="3"/>
          <p:cNvSpPr/>
          <p:nvPr/>
        </p:nvSpPr>
        <p:spPr>
          <a:xfrm rot="0">
            <a:off x="0" y="1978833"/>
            <a:ext cx="18288000" cy="9525"/>
          </a:xfrm>
          <a:prstGeom prst="rect">
            <a:avLst/>
          </a:prstGeom>
          <a:solidFill>
            <a:srgbClr val="272525"/>
          </a:solidFill>
        </p:spPr>
      </p:sp>
      <p:sp>
        <p:nvSpPr>
          <p:cNvPr name="AutoShape 4" id="4"/>
          <p:cNvSpPr/>
          <p:nvPr/>
        </p:nvSpPr>
        <p:spPr>
          <a:xfrm rot="0">
            <a:off x="6524479" y="1978833"/>
            <a:ext cx="9525" cy="8308167"/>
          </a:xfrm>
          <a:prstGeom prst="rect">
            <a:avLst/>
          </a:prstGeom>
          <a:solidFill>
            <a:srgbClr val="272525"/>
          </a:solidFill>
        </p:spPr>
      </p:sp>
      <p:pic>
        <p:nvPicPr>
          <p:cNvPr name="Picture 5" id="5"/>
          <p:cNvPicPr>
            <a:picLocks noChangeAspect="true"/>
          </p:cNvPicPr>
          <p:nvPr/>
        </p:nvPicPr>
        <p:blipFill>
          <a:blip r:embed="rId4"/>
          <a:srcRect l="0" t="0" r="0" b="0"/>
          <a:stretch>
            <a:fillRect/>
          </a:stretch>
        </p:blipFill>
        <p:spPr>
          <a:xfrm flipH="false" flipV="false" rot="0">
            <a:off x="0" y="360"/>
            <a:ext cx="18303125" cy="10286640"/>
          </a:xfrm>
          <a:prstGeom prst="rect">
            <a:avLst/>
          </a:prstGeom>
        </p:spPr>
      </p:pic>
      <p:sp>
        <p:nvSpPr>
          <p:cNvPr name="TextBox 6" id="6"/>
          <p:cNvSpPr txBox="true"/>
          <p:nvPr/>
        </p:nvSpPr>
        <p:spPr>
          <a:xfrm rot="0">
            <a:off x="1154296" y="960583"/>
            <a:ext cx="3381007" cy="250190"/>
          </a:xfrm>
          <a:prstGeom prst="rect">
            <a:avLst/>
          </a:prstGeom>
        </p:spPr>
        <p:txBody>
          <a:bodyPr anchor="t" rtlCol="false" tIns="0" lIns="0" bIns="0" rIns="0">
            <a:spAutoFit/>
          </a:bodyPr>
          <a:lstStyle/>
          <a:p>
            <a:pPr>
              <a:lnSpc>
                <a:spcPts val="1959"/>
              </a:lnSpc>
            </a:pPr>
            <a:r>
              <a:rPr lang="en-US" sz="1400">
                <a:solidFill>
                  <a:srgbClr val="272525"/>
                </a:solidFill>
                <a:latin typeface="Roboto"/>
              </a:rPr>
              <a:t>FOR APX SPORTS</a:t>
            </a:r>
          </a:p>
        </p:txBody>
      </p:sp>
      <p:sp>
        <p:nvSpPr>
          <p:cNvPr name="TextBox 7" id="7"/>
          <p:cNvSpPr txBox="true"/>
          <p:nvPr/>
        </p:nvSpPr>
        <p:spPr>
          <a:xfrm rot="0">
            <a:off x="6711272" y="960583"/>
            <a:ext cx="3381007" cy="250190"/>
          </a:xfrm>
          <a:prstGeom prst="rect">
            <a:avLst/>
          </a:prstGeom>
        </p:spPr>
        <p:txBody>
          <a:bodyPr anchor="t" rtlCol="false" tIns="0" lIns="0" bIns="0" rIns="0">
            <a:spAutoFit/>
          </a:bodyPr>
          <a:lstStyle/>
          <a:p>
            <a:pPr>
              <a:lnSpc>
                <a:spcPts val="1959"/>
              </a:lnSpc>
            </a:pPr>
            <a:r>
              <a:rPr lang="en-US" sz="1400">
                <a:solidFill>
                  <a:srgbClr val="272525"/>
                </a:solidFill>
                <a:latin typeface="Roboto"/>
              </a:rPr>
              <a:t>2021</a:t>
            </a:r>
          </a:p>
        </p:txBody>
      </p:sp>
      <p:sp>
        <p:nvSpPr>
          <p:cNvPr name="TextBox 8" id="8"/>
          <p:cNvSpPr txBox="true"/>
          <p:nvPr/>
        </p:nvSpPr>
        <p:spPr>
          <a:xfrm rot="0">
            <a:off x="12268248" y="960583"/>
            <a:ext cx="3381007" cy="250190"/>
          </a:xfrm>
          <a:prstGeom prst="rect">
            <a:avLst/>
          </a:prstGeom>
        </p:spPr>
        <p:txBody>
          <a:bodyPr anchor="t" rtlCol="false" tIns="0" lIns="0" bIns="0" rIns="0">
            <a:spAutoFit/>
          </a:bodyPr>
          <a:lstStyle/>
          <a:p>
            <a:pPr>
              <a:lnSpc>
                <a:spcPts val="1959"/>
              </a:lnSpc>
            </a:pPr>
            <a:r>
              <a:rPr lang="en-US" sz="1400">
                <a:solidFill>
                  <a:srgbClr val="272525"/>
                </a:solidFill>
                <a:latin typeface="Roboto"/>
              </a:rPr>
              <a:t>1/16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TextBox 2" id="2"/>
          <p:cNvSpPr txBox="true"/>
          <p:nvPr/>
        </p:nvSpPr>
        <p:spPr>
          <a:xfrm rot="0">
            <a:off x="186660" y="1004929"/>
            <a:ext cx="7729243" cy="3023515"/>
          </a:xfrm>
          <a:prstGeom prst="rect">
            <a:avLst/>
          </a:prstGeom>
        </p:spPr>
        <p:txBody>
          <a:bodyPr anchor="t" rtlCol="false" tIns="0" lIns="0" bIns="0" rIns="0">
            <a:spAutoFit/>
          </a:bodyPr>
          <a:lstStyle/>
          <a:p>
            <a:pPr>
              <a:lnSpc>
                <a:spcPts val="12161"/>
              </a:lnSpc>
            </a:pPr>
            <a:r>
              <a:rPr lang="en-US" sz="8687">
                <a:solidFill>
                  <a:srgbClr val="272525"/>
                </a:solidFill>
                <a:latin typeface="Libre Baskerville Italics"/>
              </a:rPr>
              <a:t>Using Correlation</a:t>
            </a:r>
          </a:p>
        </p:txBody>
      </p:sp>
      <p:grpSp>
        <p:nvGrpSpPr>
          <p:cNvPr name="Group 3" id="3"/>
          <p:cNvGrpSpPr/>
          <p:nvPr/>
        </p:nvGrpSpPr>
        <p:grpSpPr>
          <a:xfrm rot="0">
            <a:off x="16634921" y="839218"/>
            <a:ext cx="531021" cy="531021"/>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8E30"/>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07074" y="1042603"/>
            <a:ext cx="186716" cy="124251"/>
          </a:xfrm>
          <a:prstGeom prst="rect">
            <a:avLst/>
          </a:prstGeom>
        </p:spPr>
      </p:pic>
      <p:sp>
        <p:nvSpPr>
          <p:cNvPr name="AutoShape 6" id="6"/>
          <p:cNvSpPr/>
          <p:nvPr/>
        </p:nvSpPr>
        <p:spPr>
          <a:xfrm rot="0">
            <a:off x="0" y="1978833"/>
            <a:ext cx="18288000" cy="9525"/>
          </a:xfrm>
          <a:prstGeom prst="rect">
            <a:avLst/>
          </a:prstGeom>
          <a:solidFill>
            <a:srgbClr val="272525"/>
          </a:solidFill>
        </p:spPr>
      </p:sp>
      <p:grpSp>
        <p:nvGrpSpPr>
          <p:cNvPr name="Group 7" id="7"/>
          <p:cNvGrpSpPr/>
          <p:nvPr/>
        </p:nvGrpSpPr>
        <p:grpSpPr>
          <a:xfrm rot="0">
            <a:off x="868158" y="5004841"/>
            <a:ext cx="4686180" cy="3570742"/>
            <a:chOff x="0" y="0"/>
            <a:chExt cx="1458171" cy="1111087"/>
          </a:xfrm>
        </p:grpSpPr>
        <p:sp>
          <p:nvSpPr>
            <p:cNvPr name="Freeform 8" id="8"/>
            <p:cNvSpPr/>
            <p:nvPr/>
          </p:nvSpPr>
          <p:spPr>
            <a:xfrm>
              <a:off x="0" y="0"/>
              <a:ext cx="1458171" cy="1111087"/>
            </a:xfrm>
            <a:custGeom>
              <a:avLst/>
              <a:gdLst/>
              <a:ahLst/>
              <a:cxnLst/>
              <a:rect r="r" b="b" t="t" l="l"/>
              <a:pathLst>
                <a:path h="1111087" w="1458171">
                  <a:moveTo>
                    <a:pt x="0" y="0"/>
                  </a:moveTo>
                  <a:lnTo>
                    <a:pt x="1458171" y="0"/>
                  </a:lnTo>
                  <a:lnTo>
                    <a:pt x="1458171" y="1111087"/>
                  </a:lnTo>
                  <a:lnTo>
                    <a:pt x="0" y="1111087"/>
                  </a:lnTo>
                  <a:close/>
                </a:path>
              </a:pathLst>
            </a:custGeom>
            <a:solidFill>
              <a:srgbClr val="F48E30"/>
            </a:solidFill>
          </p:spPr>
        </p:sp>
      </p:grpSp>
      <p:sp>
        <p:nvSpPr>
          <p:cNvPr name="AutoShape 9" id="9"/>
          <p:cNvSpPr/>
          <p:nvPr/>
        </p:nvSpPr>
        <p:spPr>
          <a:xfrm rot="0">
            <a:off x="6027689" y="1988358"/>
            <a:ext cx="9525" cy="8308167"/>
          </a:xfrm>
          <a:prstGeom prst="rect">
            <a:avLst/>
          </a:prstGeom>
          <a:solidFill>
            <a:srgbClr val="272525"/>
          </a:solidFill>
        </p:spPr>
      </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027689" y="938179"/>
            <a:ext cx="1888214" cy="1948438"/>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1028700" y="5143500"/>
            <a:ext cx="4365096" cy="3293425"/>
          </a:xfrm>
          <a:prstGeom prst="rect">
            <a:avLst/>
          </a:prstGeom>
        </p:spPr>
      </p:pic>
      <p:grpSp>
        <p:nvGrpSpPr>
          <p:cNvPr name="Group 12" id="12"/>
          <p:cNvGrpSpPr/>
          <p:nvPr/>
        </p:nvGrpSpPr>
        <p:grpSpPr>
          <a:xfrm rot="0">
            <a:off x="6357157" y="4648362"/>
            <a:ext cx="11792292" cy="4753968"/>
            <a:chOff x="0" y="0"/>
            <a:chExt cx="3988998" cy="1608133"/>
          </a:xfrm>
        </p:grpSpPr>
        <p:sp>
          <p:nvSpPr>
            <p:cNvPr name="Freeform 13" id="13"/>
            <p:cNvSpPr/>
            <p:nvPr/>
          </p:nvSpPr>
          <p:spPr>
            <a:xfrm>
              <a:off x="0" y="0"/>
              <a:ext cx="3988998" cy="1608132"/>
            </a:xfrm>
            <a:custGeom>
              <a:avLst/>
              <a:gdLst/>
              <a:ahLst/>
              <a:cxnLst/>
              <a:rect r="r" b="b" t="t" l="l"/>
              <a:pathLst>
                <a:path h="1608132" w="3988998">
                  <a:moveTo>
                    <a:pt x="0" y="0"/>
                  </a:moveTo>
                  <a:lnTo>
                    <a:pt x="3988998" y="0"/>
                  </a:lnTo>
                  <a:lnTo>
                    <a:pt x="3988998" y="1608132"/>
                  </a:lnTo>
                  <a:lnTo>
                    <a:pt x="0" y="1608132"/>
                  </a:lnTo>
                  <a:close/>
                </a:path>
              </a:pathLst>
            </a:custGeom>
            <a:solidFill>
              <a:srgbClr val="F48E30"/>
            </a:solidFill>
          </p:spPr>
        </p:sp>
      </p:grpSp>
      <p:pic>
        <p:nvPicPr>
          <p:cNvPr name="Picture 14" id="14"/>
          <p:cNvPicPr>
            <a:picLocks noChangeAspect="true"/>
          </p:cNvPicPr>
          <p:nvPr/>
        </p:nvPicPr>
        <p:blipFill>
          <a:blip r:embed="rId7"/>
          <a:srcRect l="1689" t="0" r="1689" b="0"/>
          <a:stretch>
            <a:fillRect/>
          </a:stretch>
        </p:blipFill>
        <p:spPr>
          <a:xfrm flipH="false" flipV="false" rot="0">
            <a:off x="6558505" y="4795006"/>
            <a:ext cx="11455118" cy="4463294"/>
          </a:xfrm>
          <a:prstGeom prst="rect">
            <a:avLst/>
          </a:prstGeom>
        </p:spPr>
      </p:pic>
      <p:sp>
        <p:nvSpPr>
          <p:cNvPr name="TextBox 15" id="15"/>
          <p:cNvSpPr txBox="true"/>
          <p:nvPr/>
        </p:nvSpPr>
        <p:spPr>
          <a:xfrm rot="0">
            <a:off x="8388403" y="3049619"/>
            <a:ext cx="10688631" cy="1598744"/>
          </a:xfrm>
          <a:prstGeom prst="rect">
            <a:avLst/>
          </a:prstGeom>
        </p:spPr>
        <p:txBody>
          <a:bodyPr anchor="t" rtlCol="false" tIns="0" lIns="0" bIns="0" rIns="0">
            <a:spAutoFit/>
          </a:bodyPr>
          <a:lstStyle/>
          <a:p>
            <a:pPr>
              <a:lnSpc>
                <a:spcPts val="6409"/>
              </a:lnSpc>
            </a:pPr>
            <a:r>
              <a:rPr lang="en-US" sz="4578">
                <a:solidFill>
                  <a:srgbClr val="272525"/>
                </a:solidFill>
                <a:latin typeface="Roboto Bold"/>
              </a:rPr>
              <a:t>TYPES OF CORRELATIONS</a:t>
            </a:r>
          </a:p>
          <a:p>
            <a:pPr>
              <a:lnSpc>
                <a:spcPts val="6409"/>
              </a:lnSpc>
            </a:pPr>
          </a:p>
        </p:txBody>
      </p:sp>
      <p:pic>
        <p:nvPicPr>
          <p:cNvPr name="Picture 16" id="16"/>
          <p:cNvPicPr>
            <a:picLocks noChangeAspect="true"/>
          </p:cNvPicPr>
          <p:nvPr/>
        </p:nvPicPr>
        <p:blipFill>
          <a:blip r:embed="rId8"/>
          <a:srcRect l="0" t="0" r="0" b="0"/>
          <a:stretch>
            <a:fillRect/>
          </a:stretch>
        </p:blipFill>
        <p:spPr>
          <a:xfrm flipH="false" flipV="false" rot="0">
            <a:off x="507554" y="8987225"/>
            <a:ext cx="4815561" cy="111414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TextBox 2" id="2"/>
          <p:cNvSpPr txBox="true"/>
          <p:nvPr/>
        </p:nvSpPr>
        <p:spPr>
          <a:xfrm rot="0">
            <a:off x="1028700" y="2332976"/>
            <a:ext cx="11627640" cy="2620645"/>
          </a:xfrm>
          <a:prstGeom prst="rect">
            <a:avLst/>
          </a:prstGeom>
        </p:spPr>
        <p:txBody>
          <a:bodyPr anchor="t" rtlCol="false" tIns="0" lIns="0" bIns="0" rIns="0">
            <a:spAutoFit/>
          </a:bodyPr>
          <a:lstStyle/>
          <a:p>
            <a:pPr>
              <a:lnSpc>
                <a:spcPts val="10400"/>
              </a:lnSpc>
            </a:pPr>
            <a:r>
              <a:rPr lang="en-US" sz="8000">
                <a:solidFill>
                  <a:srgbClr val="272525"/>
                </a:solidFill>
                <a:latin typeface="Libre Baskerville"/>
              </a:rPr>
              <a:t>Content Based </a:t>
            </a:r>
            <a:r>
              <a:rPr lang="en-US" sz="8000">
                <a:solidFill>
                  <a:srgbClr val="F48E30"/>
                </a:solidFill>
                <a:latin typeface="Libre Baskerville Bold"/>
              </a:rPr>
              <a:t>Filtering</a:t>
            </a:r>
          </a:p>
        </p:txBody>
      </p:sp>
      <p:grpSp>
        <p:nvGrpSpPr>
          <p:cNvPr name="Group 3" id="3"/>
          <p:cNvGrpSpPr/>
          <p:nvPr/>
        </p:nvGrpSpPr>
        <p:grpSpPr>
          <a:xfrm rot="0">
            <a:off x="17201448" y="507204"/>
            <a:ext cx="531021" cy="531021"/>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8E30"/>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383125" y="719942"/>
            <a:ext cx="186716" cy="124251"/>
          </a:xfrm>
          <a:prstGeom prst="rect">
            <a:avLst/>
          </a:prstGeom>
        </p:spPr>
      </p:pic>
      <p:sp>
        <p:nvSpPr>
          <p:cNvPr name="AutoShape 6" id="6"/>
          <p:cNvSpPr/>
          <p:nvPr/>
        </p:nvSpPr>
        <p:spPr>
          <a:xfrm rot="0">
            <a:off x="0" y="1978833"/>
            <a:ext cx="18288000" cy="9525"/>
          </a:xfrm>
          <a:prstGeom prst="rect">
            <a:avLst/>
          </a:prstGeom>
          <a:solidFill>
            <a:srgbClr val="272525"/>
          </a:solidFill>
        </p:spPr>
      </p:sp>
      <p:sp>
        <p:nvSpPr>
          <p:cNvPr name="AutoShape 7" id="7"/>
          <p:cNvSpPr/>
          <p:nvPr/>
        </p:nvSpPr>
        <p:spPr>
          <a:xfrm rot="0">
            <a:off x="0" y="5447516"/>
            <a:ext cx="18288000" cy="9525"/>
          </a:xfrm>
          <a:prstGeom prst="rect">
            <a:avLst/>
          </a:prstGeom>
          <a:solidFill>
            <a:srgbClr val="272525"/>
          </a:solidFill>
        </p:spPr>
      </p:sp>
      <p:grpSp>
        <p:nvGrpSpPr>
          <p:cNvPr name="Group 8" id="8"/>
          <p:cNvGrpSpPr/>
          <p:nvPr/>
        </p:nvGrpSpPr>
        <p:grpSpPr>
          <a:xfrm rot="0">
            <a:off x="10318152" y="1190562"/>
            <a:ext cx="7148806" cy="8773821"/>
            <a:chOff x="0" y="0"/>
            <a:chExt cx="1559415" cy="1913890"/>
          </a:xfrm>
        </p:grpSpPr>
        <p:sp>
          <p:nvSpPr>
            <p:cNvPr name="Freeform 9" id="9"/>
            <p:cNvSpPr/>
            <p:nvPr/>
          </p:nvSpPr>
          <p:spPr>
            <a:xfrm>
              <a:off x="0" y="0"/>
              <a:ext cx="1559415" cy="1913890"/>
            </a:xfrm>
            <a:custGeom>
              <a:avLst/>
              <a:gdLst/>
              <a:ahLst/>
              <a:cxnLst/>
              <a:rect r="r" b="b" t="t" l="l"/>
              <a:pathLst>
                <a:path h="1913890" w="1559415">
                  <a:moveTo>
                    <a:pt x="0" y="0"/>
                  </a:moveTo>
                  <a:lnTo>
                    <a:pt x="1559415" y="0"/>
                  </a:lnTo>
                  <a:lnTo>
                    <a:pt x="1559415" y="1913890"/>
                  </a:lnTo>
                  <a:lnTo>
                    <a:pt x="0" y="1913890"/>
                  </a:lnTo>
                  <a:close/>
                </a:path>
              </a:pathLst>
            </a:custGeom>
            <a:solidFill>
              <a:srgbClr val="F48E30"/>
            </a:solidFill>
          </p:spPr>
        </p:sp>
      </p:grpSp>
      <p:pic>
        <p:nvPicPr>
          <p:cNvPr name="Picture 10" id="10"/>
          <p:cNvPicPr>
            <a:picLocks noChangeAspect="true"/>
          </p:cNvPicPr>
          <p:nvPr/>
        </p:nvPicPr>
        <p:blipFill>
          <a:blip r:embed="rId4"/>
          <a:srcRect l="0" t="0" r="0" b="0"/>
          <a:stretch>
            <a:fillRect/>
          </a:stretch>
        </p:blipFill>
        <p:spPr>
          <a:xfrm flipH="false" flipV="false" rot="0">
            <a:off x="10533178" y="1400508"/>
            <a:ext cx="6668269" cy="8353928"/>
          </a:xfrm>
          <a:prstGeom prst="rect">
            <a:avLst/>
          </a:prstGeom>
        </p:spPr>
      </p:pic>
      <p:sp>
        <p:nvSpPr>
          <p:cNvPr name="TextBox 11" id="11"/>
          <p:cNvSpPr txBox="true"/>
          <p:nvPr/>
        </p:nvSpPr>
        <p:spPr>
          <a:xfrm rot="0">
            <a:off x="1478708" y="5520323"/>
            <a:ext cx="8422929" cy="2870975"/>
          </a:xfrm>
          <a:prstGeom prst="rect">
            <a:avLst/>
          </a:prstGeom>
        </p:spPr>
        <p:txBody>
          <a:bodyPr anchor="t" rtlCol="false" tIns="0" lIns="0" bIns="0" rIns="0">
            <a:spAutoFit/>
          </a:bodyPr>
          <a:lstStyle/>
          <a:p>
            <a:pPr>
              <a:lnSpc>
                <a:spcPts val="3782"/>
              </a:lnSpc>
            </a:pPr>
            <a:r>
              <a:rPr lang="en-US" sz="2701">
                <a:solidFill>
                  <a:srgbClr val="272525"/>
                </a:solidFill>
                <a:latin typeface="Roboto"/>
              </a:rPr>
              <a:t>A Cont</a:t>
            </a:r>
            <a:r>
              <a:rPr lang="en-US" sz="2701">
                <a:solidFill>
                  <a:srgbClr val="272525"/>
                </a:solidFill>
                <a:latin typeface="Roboto"/>
              </a:rPr>
              <a:t>ent-Based Recommender works by the data that we take from the user, either explicitly or implicitly. By the data we create a user profile, which is then used to suggest to the user, as the user provides more input or take more actions on the recommendation, the engine becomes more accurate.</a:t>
            </a:r>
          </a:p>
        </p:txBody>
      </p:sp>
      <p:pic>
        <p:nvPicPr>
          <p:cNvPr name="Picture 12" id="12"/>
          <p:cNvPicPr>
            <a:picLocks noChangeAspect="true"/>
          </p:cNvPicPr>
          <p:nvPr/>
        </p:nvPicPr>
        <p:blipFill>
          <a:blip r:embed="rId5"/>
          <a:srcRect l="0" t="0" r="0" b="0"/>
          <a:stretch>
            <a:fillRect/>
          </a:stretch>
        </p:blipFill>
        <p:spPr>
          <a:xfrm flipH="false" flipV="false" rot="0">
            <a:off x="507554" y="8987225"/>
            <a:ext cx="4815561" cy="111414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TextBox 2" id="2"/>
          <p:cNvSpPr txBox="true"/>
          <p:nvPr/>
        </p:nvSpPr>
        <p:spPr>
          <a:xfrm rot="0">
            <a:off x="3047571" y="819958"/>
            <a:ext cx="12719506" cy="2222500"/>
          </a:xfrm>
          <a:prstGeom prst="rect">
            <a:avLst/>
          </a:prstGeom>
        </p:spPr>
        <p:txBody>
          <a:bodyPr anchor="t" rtlCol="false" tIns="0" lIns="0" bIns="0" rIns="0">
            <a:spAutoFit/>
          </a:bodyPr>
          <a:lstStyle/>
          <a:p>
            <a:pPr>
              <a:lnSpc>
                <a:spcPts val="8960"/>
              </a:lnSpc>
            </a:pPr>
            <a:r>
              <a:rPr lang="en-US" sz="6400">
                <a:solidFill>
                  <a:srgbClr val="272525"/>
                </a:solidFill>
                <a:latin typeface="Libre Baskerville Italics"/>
              </a:rPr>
              <a:t>Data required for Content Based </a:t>
            </a:r>
            <a:r>
              <a:rPr lang="en-US" sz="6400">
                <a:solidFill>
                  <a:srgbClr val="F48E30"/>
                </a:solidFill>
                <a:latin typeface="Libre Baskerville Italics"/>
              </a:rPr>
              <a:t>Recommandation System</a:t>
            </a:r>
          </a:p>
        </p:txBody>
      </p:sp>
      <p:grpSp>
        <p:nvGrpSpPr>
          <p:cNvPr name="Group 3" id="3"/>
          <p:cNvGrpSpPr/>
          <p:nvPr/>
        </p:nvGrpSpPr>
        <p:grpSpPr>
          <a:xfrm rot="0">
            <a:off x="16634921" y="839218"/>
            <a:ext cx="531021" cy="531021"/>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8E30"/>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07074" y="1042603"/>
            <a:ext cx="186716" cy="124251"/>
          </a:xfrm>
          <a:prstGeom prst="rect">
            <a:avLst/>
          </a:prstGeom>
        </p:spPr>
      </p:pic>
      <p:sp>
        <p:nvSpPr>
          <p:cNvPr name="AutoShape 6" id="6"/>
          <p:cNvSpPr/>
          <p:nvPr/>
        </p:nvSpPr>
        <p:spPr>
          <a:xfrm rot="0">
            <a:off x="0" y="1978833"/>
            <a:ext cx="18288000" cy="9525"/>
          </a:xfrm>
          <a:prstGeom prst="rect">
            <a:avLst/>
          </a:prstGeom>
          <a:solidFill>
            <a:srgbClr val="272525"/>
          </a:solidFill>
        </p:spPr>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07554" y="1978833"/>
            <a:ext cx="1593433" cy="1628974"/>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75218" y="8970929"/>
            <a:ext cx="650428" cy="287371"/>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1019969" y="4024032"/>
            <a:ext cx="16774712" cy="4212207"/>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507554" y="8701230"/>
            <a:ext cx="4815561" cy="111414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8E30"/>
        </a:solidFill>
      </p:bgPr>
    </p:bg>
    <p:spTree>
      <p:nvGrpSpPr>
        <p:cNvPr id="1" name=""/>
        <p:cNvGrpSpPr/>
        <p:nvPr/>
      </p:nvGrpSpPr>
      <p:grpSpPr>
        <a:xfrm>
          <a:off x="0" y="0"/>
          <a:ext cx="0" cy="0"/>
          <a:chOff x="0" y="0"/>
          <a:chExt cx="0" cy="0"/>
        </a:xfrm>
      </p:grpSpPr>
      <p:sp>
        <p:nvSpPr>
          <p:cNvPr name="AutoShape 2" id="2"/>
          <p:cNvSpPr/>
          <p:nvPr/>
        </p:nvSpPr>
        <p:spPr>
          <a:xfrm rot="5400000">
            <a:off x="9308363" y="-5991700"/>
            <a:ext cx="9525" cy="15969640"/>
          </a:xfrm>
          <a:prstGeom prst="rect">
            <a:avLst/>
          </a:prstGeom>
          <a:solidFill>
            <a:srgbClr val="FEFDFD"/>
          </a:solidFill>
        </p:spPr>
      </p:sp>
      <p:pic>
        <p:nvPicPr>
          <p:cNvPr name="Picture 3" id="3"/>
          <p:cNvPicPr>
            <a:picLocks noChangeAspect="true"/>
          </p:cNvPicPr>
          <p:nvPr/>
        </p:nvPicPr>
        <p:blipFill>
          <a:blip r:embed="rId2"/>
          <a:srcRect l="0" t="0" r="0" b="0"/>
          <a:stretch>
            <a:fillRect/>
          </a:stretch>
        </p:blipFill>
        <p:spPr>
          <a:xfrm flipH="false" flipV="false" rot="0">
            <a:off x="13159939" y="8927887"/>
            <a:ext cx="4815561" cy="111414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608872" y="8040303"/>
            <a:ext cx="650428" cy="287371"/>
          </a:xfrm>
          <a:prstGeom prst="rect">
            <a:avLst/>
          </a:prstGeom>
        </p:spPr>
      </p:pic>
      <p:sp>
        <p:nvSpPr>
          <p:cNvPr name="TextBox 5" id="5"/>
          <p:cNvSpPr txBox="true"/>
          <p:nvPr/>
        </p:nvSpPr>
        <p:spPr>
          <a:xfrm rot="0">
            <a:off x="2720280" y="-13537565"/>
            <a:ext cx="12847439" cy="5113655"/>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Libre Baskerville Italics"/>
              </a:rPr>
              <a:t># **Future Scope**</a:t>
            </a:r>
          </a:p>
          <a:p>
            <a:pPr algn="ctr">
              <a:lnSpc>
                <a:spcPts val="1960"/>
              </a:lnSpc>
              <a:spcBef>
                <a:spcPct val="0"/>
              </a:spcBef>
            </a:pPr>
          </a:p>
          <a:p>
            <a:pPr algn="ctr">
              <a:lnSpc>
                <a:spcPts val="1960"/>
              </a:lnSpc>
              <a:spcBef>
                <a:spcPct val="0"/>
              </a:spcBef>
            </a:pPr>
            <a:r>
              <a:rPr lang="en-US" sz="1400">
                <a:solidFill>
                  <a:srgbClr val="000000"/>
                </a:solidFill>
                <a:latin typeface="Libre Baskerville Italics"/>
              </a:rPr>
              <a:t>We have applied several filtering techniques for our recommendation system which includes:</a:t>
            </a:r>
          </a:p>
          <a:p>
            <a:pPr algn="ctr">
              <a:lnSpc>
                <a:spcPts val="1960"/>
              </a:lnSpc>
              <a:spcBef>
                <a:spcPct val="0"/>
              </a:spcBef>
            </a:pPr>
          </a:p>
          <a:p>
            <a:pPr algn="ctr">
              <a:lnSpc>
                <a:spcPts val="1960"/>
              </a:lnSpc>
              <a:spcBef>
                <a:spcPct val="0"/>
              </a:spcBef>
            </a:pPr>
          </a:p>
          <a:p>
            <a:pPr algn="ctr">
              <a:lnSpc>
                <a:spcPts val="1960"/>
              </a:lnSpc>
              <a:spcBef>
                <a:spcPct val="0"/>
              </a:spcBef>
            </a:pPr>
          </a:p>
          <a:p>
            <a:pPr algn="ctr">
              <a:lnSpc>
                <a:spcPts val="1960"/>
              </a:lnSpc>
              <a:spcBef>
                <a:spcPct val="0"/>
              </a:spcBef>
            </a:pPr>
          </a:p>
          <a:p>
            <a:pPr algn="ctr">
              <a:lnSpc>
                <a:spcPts val="1960"/>
              </a:lnSpc>
              <a:spcBef>
                <a:spcPct val="0"/>
              </a:spcBef>
            </a:pPr>
            <a:r>
              <a:rPr lang="en-US" sz="1400">
                <a:solidFill>
                  <a:srgbClr val="000000"/>
                </a:solidFill>
                <a:latin typeface="Libre Baskerville Italics"/>
              </a:rPr>
              <a:t>*   Popularity Based Filtering</a:t>
            </a:r>
          </a:p>
          <a:p>
            <a:pPr algn="ctr">
              <a:lnSpc>
                <a:spcPts val="1960"/>
              </a:lnSpc>
              <a:spcBef>
                <a:spcPct val="0"/>
              </a:spcBef>
            </a:pPr>
            <a:r>
              <a:rPr lang="en-US" sz="1400">
                <a:solidFill>
                  <a:srgbClr val="000000"/>
                </a:solidFill>
                <a:latin typeface="Libre Baskerville Italics"/>
              </a:rPr>
              <a:t>*   Content based Filtering (not enough RAM)</a:t>
            </a:r>
          </a:p>
          <a:p>
            <a:pPr algn="ctr">
              <a:lnSpc>
                <a:spcPts val="1960"/>
              </a:lnSpc>
              <a:spcBef>
                <a:spcPct val="0"/>
              </a:spcBef>
            </a:pPr>
            <a:r>
              <a:rPr lang="en-US" sz="1400">
                <a:solidFill>
                  <a:srgbClr val="000000"/>
                </a:solidFill>
                <a:latin typeface="Libre Baskerville Italics"/>
              </a:rPr>
              <a:t>*   Collaborative Based filtering</a:t>
            </a:r>
          </a:p>
          <a:p>
            <a:pPr algn="ctr">
              <a:lnSpc>
                <a:spcPts val="1960"/>
              </a:lnSpc>
              <a:spcBef>
                <a:spcPct val="0"/>
              </a:spcBef>
            </a:pPr>
            <a:r>
              <a:rPr lang="en-US" sz="1400">
                <a:solidFill>
                  <a:srgbClr val="000000"/>
                </a:solidFill>
                <a:latin typeface="Libre Baskerville Italics"/>
              </a:rPr>
              <a:t>     - Using Correlation</a:t>
            </a:r>
          </a:p>
          <a:p>
            <a:pPr algn="ctr">
              <a:lnSpc>
                <a:spcPts val="1960"/>
              </a:lnSpc>
              <a:spcBef>
                <a:spcPct val="0"/>
              </a:spcBef>
            </a:pPr>
            <a:r>
              <a:rPr lang="en-US" sz="1400">
                <a:solidFill>
                  <a:srgbClr val="000000"/>
                </a:solidFill>
                <a:latin typeface="Libre Baskerville Italics"/>
              </a:rPr>
              <a:t>     - Using Nearest neighbours</a:t>
            </a:r>
          </a:p>
          <a:p>
            <a:pPr algn="ctr">
              <a:lnSpc>
                <a:spcPts val="1960"/>
              </a:lnSpc>
              <a:spcBef>
                <a:spcPct val="0"/>
              </a:spcBef>
            </a:pPr>
            <a:r>
              <a:rPr lang="en-US" sz="1400">
                <a:solidFill>
                  <a:srgbClr val="000000"/>
                </a:solidFill>
                <a:latin typeface="Libre Baskerville Italics"/>
              </a:rPr>
              <a:t>     - Using Surprise</a:t>
            </a:r>
          </a:p>
          <a:p>
            <a:pPr algn="ctr">
              <a:lnSpc>
                <a:spcPts val="1960"/>
              </a:lnSpc>
              <a:spcBef>
                <a:spcPct val="0"/>
              </a:spcBef>
            </a:pPr>
          </a:p>
          <a:p>
            <a:pPr algn="ctr">
              <a:lnSpc>
                <a:spcPts val="1960"/>
              </a:lnSpc>
              <a:spcBef>
                <a:spcPct val="0"/>
              </a:spcBef>
            </a:pPr>
            <a:r>
              <a:rPr lang="en-US" sz="1400">
                <a:solidFill>
                  <a:srgbClr val="000000"/>
                </a:solidFill>
                <a:latin typeface="Libre Baskerville Italics"/>
              </a:rPr>
              <a:t>But our current recommendation model cannot recommend relevant products to a new user in a personalized manner ,i.e., it suffers from Cold Start Problem.</a:t>
            </a:r>
          </a:p>
          <a:p>
            <a:pPr algn="ctr">
              <a:lnSpc>
                <a:spcPts val="1960"/>
              </a:lnSpc>
              <a:spcBef>
                <a:spcPct val="0"/>
              </a:spcBef>
            </a:pPr>
          </a:p>
          <a:p>
            <a:pPr algn="ctr">
              <a:lnSpc>
                <a:spcPts val="1960"/>
              </a:lnSpc>
              <a:spcBef>
                <a:spcPct val="0"/>
              </a:spcBef>
            </a:pPr>
            <a:r>
              <a:rPr lang="en-US" sz="1400">
                <a:solidFill>
                  <a:srgbClr val="000000"/>
                </a:solidFill>
                <a:latin typeface="Libre Baskerville Italics"/>
              </a:rPr>
              <a:t>So to make sure it doesn't happen, it can be prevented by hybrid filtering which is actually a mixture of both content based and collaborative based filtering.</a:t>
            </a:r>
          </a:p>
          <a:p>
            <a:pPr algn="ctr">
              <a:lnSpc>
                <a:spcPts val="1960"/>
              </a:lnSpc>
              <a:spcBef>
                <a:spcPct val="0"/>
              </a:spcBef>
            </a:pPr>
          </a:p>
          <a:p>
            <a:pPr algn="ctr">
              <a:lnSpc>
                <a:spcPts val="1960"/>
              </a:lnSpc>
              <a:spcBef>
                <a:spcPct val="0"/>
              </a:spcBef>
            </a:pPr>
            <a:r>
              <a:rPr lang="en-US" sz="1400">
                <a:solidFill>
                  <a:srgbClr val="000000"/>
                </a:solidFill>
                <a:latin typeface="Libre Baskerville Italics"/>
              </a:rPr>
              <a:t>Collaborative filtering using surprise library should further be improved as the RMSE score is 1125.28</a:t>
            </a:r>
          </a:p>
          <a:p>
            <a:pPr algn="ctr">
              <a:lnSpc>
                <a:spcPts val="1960"/>
              </a:lnSpc>
              <a:spcBef>
                <a:spcPct val="0"/>
              </a:spcBef>
            </a:pPr>
          </a:p>
          <a:p>
            <a:pPr algn="ctr">
              <a:lnSpc>
                <a:spcPts val="1960"/>
              </a:lnSpc>
              <a:spcBef>
                <a:spcPct val="0"/>
              </a:spcBef>
            </a:pPr>
            <a:r>
              <a:rPr lang="en-US" sz="1400">
                <a:solidFill>
                  <a:srgbClr val="000000"/>
                </a:solidFill>
                <a:latin typeface="Libre Baskerville Italics"/>
              </a:rPr>
              <a:t>We can also try to implement collaborative filtering approach using Turicreate</a:t>
            </a:r>
          </a:p>
        </p:txBody>
      </p:sp>
      <p:sp>
        <p:nvSpPr>
          <p:cNvPr name="TextBox 6" id="6"/>
          <p:cNvSpPr txBox="true"/>
          <p:nvPr/>
        </p:nvSpPr>
        <p:spPr>
          <a:xfrm rot="0">
            <a:off x="859575" y="1662864"/>
            <a:ext cx="16568850" cy="7822093"/>
          </a:xfrm>
          <a:prstGeom prst="rect">
            <a:avLst/>
          </a:prstGeom>
        </p:spPr>
        <p:txBody>
          <a:bodyPr anchor="t" rtlCol="false" tIns="0" lIns="0" bIns="0" rIns="0">
            <a:spAutoFit/>
          </a:bodyPr>
          <a:lstStyle/>
          <a:p>
            <a:pPr>
              <a:lnSpc>
                <a:spcPts val="3147"/>
              </a:lnSpc>
              <a:spcBef>
                <a:spcPct val="0"/>
              </a:spcBef>
            </a:pPr>
          </a:p>
          <a:p>
            <a:pPr>
              <a:lnSpc>
                <a:spcPts val="3147"/>
              </a:lnSpc>
              <a:spcBef>
                <a:spcPct val="0"/>
              </a:spcBef>
            </a:pPr>
          </a:p>
          <a:p>
            <a:pPr>
              <a:lnSpc>
                <a:spcPts val="3147"/>
              </a:lnSpc>
              <a:spcBef>
                <a:spcPct val="0"/>
              </a:spcBef>
            </a:pPr>
            <a:r>
              <a:rPr lang="en-US" sz="2248">
                <a:solidFill>
                  <a:srgbClr val="FEFDFD"/>
                </a:solidFill>
                <a:latin typeface="Libre Baskerville Bold Italics"/>
              </a:rPr>
              <a:t>We have applied several filtering techniques for our recommendation system which includes:</a:t>
            </a:r>
          </a:p>
          <a:p>
            <a:pPr>
              <a:lnSpc>
                <a:spcPts val="3147"/>
              </a:lnSpc>
              <a:spcBef>
                <a:spcPct val="0"/>
              </a:spcBef>
            </a:pPr>
          </a:p>
          <a:p>
            <a:pPr>
              <a:lnSpc>
                <a:spcPts val="3147"/>
              </a:lnSpc>
              <a:spcBef>
                <a:spcPct val="0"/>
              </a:spcBef>
            </a:pPr>
            <a:r>
              <a:rPr lang="en-US" sz="2248">
                <a:solidFill>
                  <a:srgbClr val="FEFDFD"/>
                </a:solidFill>
                <a:latin typeface="Libre Baskerville Bold Italics"/>
              </a:rPr>
              <a:t>*   Popularity Based Filtering</a:t>
            </a:r>
          </a:p>
          <a:p>
            <a:pPr>
              <a:lnSpc>
                <a:spcPts val="3147"/>
              </a:lnSpc>
              <a:spcBef>
                <a:spcPct val="0"/>
              </a:spcBef>
            </a:pPr>
            <a:r>
              <a:rPr lang="en-US" sz="2248">
                <a:solidFill>
                  <a:srgbClr val="FEFDFD"/>
                </a:solidFill>
                <a:latin typeface="Libre Baskerville Bold Italics"/>
              </a:rPr>
              <a:t>*   Content based Filtering (not enough RAM)</a:t>
            </a:r>
          </a:p>
          <a:p>
            <a:pPr>
              <a:lnSpc>
                <a:spcPts val="3147"/>
              </a:lnSpc>
              <a:spcBef>
                <a:spcPct val="0"/>
              </a:spcBef>
            </a:pPr>
            <a:r>
              <a:rPr lang="en-US" sz="2248">
                <a:solidFill>
                  <a:srgbClr val="FEFDFD"/>
                </a:solidFill>
                <a:latin typeface="Libre Baskerville Bold Italics"/>
              </a:rPr>
              <a:t>*   Collaborative Based filtering</a:t>
            </a:r>
          </a:p>
          <a:p>
            <a:pPr>
              <a:lnSpc>
                <a:spcPts val="3147"/>
              </a:lnSpc>
              <a:spcBef>
                <a:spcPct val="0"/>
              </a:spcBef>
            </a:pPr>
            <a:r>
              <a:rPr lang="en-US" sz="2248">
                <a:solidFill>
                  <a:srgbClr val="FEFDFD"/>
                </a:solidFill>
                <a:latin typeface="Libre Baskerville Bold Italics"/>
              </a:rPr>
              <a:t>     - Using Correlation</a:t>
            </a:r>
          </a:p>
          <a:p>
            <a:pPr>
              <a:lnSpc>
                <a:spcPts val="3147"/>
              </a:lnSpc>
              <a:spcBef>
                <a:spcPct val="0"/>
              </a:spcBef>
            </a:pPr>
            <a:r>
              <a:rPr lang="en-US" sz="2248">
                <a:solidFill>
                  <a:srgbClr val="FEFDFD"/>
                </a:solidFill>
                <a:latin typeface="Libre Baskerville Bold Italics"/>
              </a:rPr>
              <a:t>     - Using Nearest neighbours</a:t>
            </a:r>
          </a:p>
          <a:p>
            <a:pPr>
              <a:lnSpc>
                <a:spcPts val="3147"/>
              </a:lnSpc>
              <a:spcBef>
                <a:spcPct val="0"/>
              </a:spcBef>
            </a:pPr>
            <a:r>
              <a:rPr lang="en-US" sz="2248">
                <a:solidFill>
                  <a:srgbClr val="FEFDFD"/>
                </a:solidFill>
                <a:latin typeface="Libre Baskerville Bold Italics"/>
              </a:rPr>
              <a:t>     - Using Surprise</a:t>
            </a:r>
          </a:p>
          <a:p>
            <a:pPr>
              <a:lnSpc>
                <a:spcPts val="3147"/>
              </a:lnSpc>
              <a:spcBef>
                <a:spcPct val="0"/>
              </a:spcBef>
            </a:pPr>
          </a:p>
          <a:p>
            <a:pPr>
              <a:lnSpc>
                <a:spcPts val="3147"/>
              </a:lnSpc>
              <a:spcBef>
                <a:spcPct val="0"/>
              </a:spcBef>
            </a:pPr>
            <a:r>
              <a:rPr lang="en-US" sz="2248">
                <a:solidFill>
                  <a:srgbClr val="FEFDFD"/>
                </a:solidFill>
                <a:latin typeface="Libre Baskerville Bold Italics"/>
              </a:rPr>
              <a:t>But our current recommendation model cannot recommend relevant products to a new user in a personalized manner ,i.e., it suffers from Cold Start Problem.</a:t>
            </a:r>
          </a:p>
          <a:p>
            <a:pPr>
              <a:lnSpc>
                <a:spcPts val="3147"/>
              </a:lnSpc>
              <a:spcBef>
                <a:spcPct val="0"/>
              </a:spcBef>
            </a:pPr>
          </a:p>
          <a:p>
            <a:pPr>
              <a:lnSpc>
                <a:spcPts val="3147"/>
              </a:lnSpc>
              <a:spcBef>
                <a:spcPct val="0"/>
              </a:spcBef>
            </a:pPr>
            <a:r>
              <a:rPr lang="en-US" sz="2248">
                <a:solidFill>
                  <a:srgbClr val="FEFDFD"/>
                </a:solidFill>
                <a:latin typeface="Libre Baskerville Bold Italics"/>
              </a:rPr>
              <a:t>So to make sure it doesn't happen, it can be prevented by hybrid filtering which is actually a mixture of both content based and collaborative based filtering.</a:t>
            </a:r>
          </a:p>
          <a:p>
            <a:pPr>
              <a:lnSpc>
                <a:spcPts val="3147"/>
              </a:lnSpc>
              <a:spcBef>
                <a:spcPct val="0"/>
              </a:spcBef>
            </a:pPr>
          </a:p>
          <a:p>
            <a:pPr>
              <a:lnSpc>
                <a:spcPts val="3147"/>
              </a:lnSpc>
              <a:spcBef>
                <a:spcPct val="0"/>
              </a:spcBef>
            </a:pPr>
            <a:r>
              <a:rPr lang="en-US" sz="2248">
                <a:solidFill>
                  <a:srgbClr val="FEFDFD"/>
                </a:solidFill>
                <a:latin typeface="Libre Baskerville Bold Italics"/>
              </a:rPr>
              <a:t>Collaborative filtering using surprise library should further be improved as the RMSE score is 1125.28</a:t>
            </a:r>
          </a:p>
          <a:p>
            <a:pPr>
              <a:lnSpc>
                <a:spcPts val="3147"/>
              </a:lnSpc>
              <a:spcBef>
                <a:spcPct val="0"/>
              </a:spcBef>
            </a:pPr>
          </a:p>
          <a:p>
            <a:pPr>
              <a:lnSpc>
                <a:spcPts val="3147"/>
              </a:lnSpc>
              <a:spcBef>
                <a:spcPct val="0"/>
              </a:spcBef>
            </a:pPr>
            <a:r>
              <a:rPr lang="en-US" sz="2248">
                <a:solidFill>
                  <a:srgbClr val="FEFDFD"/>
                </a:solidFill>
                <a:latin typeface="Libre Baskerville Bold Italics"/>
              </a:rPr>
              <a:t>We can also try to implement collaborative filtering approach using Turicreate</a:t>
            </a:r>
          </a:p>
        </p:txBody>
      </p:sp>
      <p:sp>
        <p:nvSpPr>
          <p:cNvPr name="TextBox 7" id="7"/>
          <p:cNvSpPr txBox="true"/>
          <p:nvPr/>
        </p:nvSpPr>
        <p:spPr>
          <a:xfrm rot="0">
            <a:off x="4968290" y="567841"/>
            <a:ext cx="12291010" cy="1420516"/>
          </a:xfrm>
          <a:prstGeom prst="rect">
            <a:avLst/>
          </a:prstGeom>
        </p:spPr>
        <p:txBody>
          <a:bodyPr anchor="t" rtlCol="false" tIns="0" lIns="0" bIns="0" rIns="0">
            <a:spAutoFit/>
          </a:bodyPr>
          <a:lstStyle/>
          <a:p>
            <a:pPr>
              <a:lnSpc>
                <a:spcPts val="11631"/>
              </a:lnSpc>
            </a:pPr>
            <a:r>
              <a:rPr lang="en-US" sz="8307">
                <a:solidFill>
                  <a:srgbClr val="F4F4F4"/>
                </a:solidFill>
                <a:latin typeface="Roboto Bold"/>
              </a:rPr>
              <a:t>FUTURE SCOPE</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EFDFD"/>
        </a:solidFill>
      </p:bgPr>
    </p:bg>
    <p:spTree>
      <p:nvGrpSpPr>
        <p:cNvPr id="1" name=""/>
        <p:cNvGrpSpPr/>
        <p:nvPr/>
      </p:nvGrpSpPr>
      <p:grpSpPr>
        <a:xfrm>
          <a:off x="0" y="0"/>
          <a:ext cx="0" cy="0"/>
          <a:chOff x="0" y="0"/>
          <a:chExt cx="0" cy="0"/>
        </a:xfrm>
      </p:grpSpPr>
      <p:sp>
        <p:nvSpPr>
          <p:cNvPr name="TextBox 2" id="2"/>
          <p:cNvSpPr txBox="true"/>
          <p:nvPr/>
        </p:nvSpPr>
        <p:spPr>
          <a:xfrm rot="0">
            <a:off x="5026724" y="277253"/>
            <a:ext cx="7489984" cy="4015389"/>
          </a:xfrm>
          <a:prstGeom prst="rect">
            <a:avLst/>
          </a:prstGeom>
        </p:spPr>
        <p:txBody>
          <a:bodyPr anchor="t" rtlCol="false" tIns="0" lIns="0" bIns="0" rIns="0">
            <a:spAutoFit/>
          </a:bodyPr>
          <a:lstStyle/>
          <a:p>
            <a:pPr algn="ctr">
              <a:lnSpc>
                <a:spcPts val="16189"/>
              </a:lnSpc>
              <a:spcBef>
                <a:spcPct val="0"/>
              </a:spcBef>
            </a:pPr>
            <a:r>
              <a:rPr lang="en-US" sz="11563">
                <a:solidFill>
                  <a:srgbClr val="F48E30"/>
                </a:solidFill>
                <a:latin typeface="Libre Baskerville Italics"/>
              </a:rPr>
              <a:t>Conclusion</a:t>
            </a:r>
          </a:p>
          <a:p>
            <a:pPr algn="ctr">
              <a:lnSpc>
                <a:spcPts val="16189"/>
              </a:lnSpc>
              <a:spcBef>
                <a:spcPct val="0"/>
              </a:spcBef>
            </a:pPr>
          </a:p>
        </p:txBody>
      </p:sp>
      <p:sp>
        <p:nvSpPr>
          <p:cNvPr name="AutoShape 3" id="3"/>
          <p:cNvSpPr/>
          <p:nvPr/>
        </p:nvSpPr>
        <p:spPr>
          <a:xfrm rot="0">
            <a:off x="0" y="2380197"/>
            <a:ext cx="18288000" cy="9525"/>
          </a:xfrm>
          <a:prstGeom prst="rect">
            <a:avLst/>
          </a:prstGeom>
          <a:solidFill>
            <a:srgbClr val="272525"/>
          </a:solidFill>
        </p:spPr>
      </p:sp>
      <p:sp>
        <p:nvSpPr>
          <p:cNvPr name="TextBox 4" id="4"/>
          <p:cNvSpPr txBox="true"/>
          <p:nvPr/>
        </p:nvSpPr>
        <p:spPr>
          <a:xfrm rot="0">
            <a:off x="1242873" y="3116400"/>
            <a:ext cx="15802253" cy="5990303"/>
          </a:xfrm>
          <a:prstGeom prst="rect">
            <a:avLst/>
          </a:prstGeom>
        </p:spPr>
        <p:txBody>
          <a:bodyPr anchor="t" rtlCol="false" tIns="0" lIns="0" bIns="0" rIns="0">
            <a:spAutoFit/>
          </a:bodyPr>
          <a:lstStyle/>
          <a:p>
            <a:pPr marL="736502" indent="-368251" lvl="1">
              <a:lnSpc>
                <a:spcPts val="4775"/>
              </a:lnSpc>
              <a:buFont typeface="Arial"/>
              <a:buChar char="•"/>
            </a:pPr>
            <a:r>
              <a:rPr lang="en-US" sz="3411">
                <a:solidFill>
                  <a:srgbClr val="000000"/>
                </a:solidFill>
                <a:latin typeface="Libre Baskerville Italics"/>
              </a:rPr>
              <a:t>It is better to have a combination of different approaches for a recommender systems having popularity based, content based and collaborative based filtering as each of the approach has its own drawback hence they can't be applied individually.</a:t>
            </a:r>
          </a:p>
          <a:p>
            <a:pPr>
              <a:lnSpc>
                <a:spcPts val="4775"/>
              </a:lnSpc>
            </a:pPr>
          </a:p>
          <a:p>
            <a:pPr marL="736501" indent="-368251" lvl="1">
              <a:lnSpc>
                <a:spcPts val="4775"/>
              </a:lnSpc>
              <a:buFont typeface="Arial"/>
              <a:buChar char="•"/>
            </a:pPr>
            <a:r>
              <a:rPr lang="en-US" sz="3411">
                <a:solidFill>
                  <a:srgbClr val="000000"/>
                </a:solidFill>
                <a:latin typeface="Libre Baskerville Italics"/>
              </a:rPr>
              <a:t>Popularity based recommender systems are not personalized at all as they recommend the same songs for all kind of users.</a:t>
            </a:r>
          </a:p>
          <a:p>
            <a:pPr>
              <a:lnSpc>
                <a:spcPts val="4775"/>
              </a:lnSpc>
            </a:pPr>
          </a:p>
          <a:p>
            <a:pPr marL="736502" indent="-368251" lvl="1">
              <a:lnSpc>
                <a:spcPts val="4775"/>
              </a:lnSpc>
              <a:buFont typeface="Arial"/>
              <a:buChar char="•"/>
            </a:pPr>
            <a:r>
              <a:rPr lang="en-US" sz="3411">
                <a:solidFill>
                  <a:srgbClr val="000000"/>
                </a:solidFill>
                <a:latin typeface="Libre Baskerville Italics"/>
              </a:rPr>
              <a:t>Content based recommender systems require high computational power as compared to collaborative filtering.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grpSp>
        <p:nvGrpSpPr>
          <p:cNvPr name="Group 2" id="2"/>
          <p:cNvGrpSpPr/>
          <p:nvPr/>
        </p:nvGrpSpPr>
        <p:grpSpPr>
          <a:xfrm rot="0">
            <a:off x="2398255" y="4165380"/>
            <a:ext cx="1956240" cy="1956240"/>
            <a:chOff x="0" y="0"/>
            <a:chExt cx="1913890" cy="1913890"/>
          </a:xfrm>
        </p:grpSpPr>
        <p:sp>
          <p:nvSpPr>
            <p:cNvPr name="Freeform 3" id="3"/>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EFDFD"/>
            </a:solidFill>
          </p:spPr>
        </p:sp>
      </p:grpSp>
      <p:grpSp>
        <p:nvGrpSpPr>
          <p:cNvPr name="Group 4" id="4"/>
          <p:cNvGrpSpPr/>
          <p:nvPr/>
        </p:nvGrpSpPr>
        <p:grpSpPr>
          <a:xfrm rot="0">
            <a:off x="7907628" y="4165380"/>
            <a:ext cx="1848635" cy="1956240"/>
            <a:chOff x="0" y="0"/>
            <a:chExt cx="1808615" cy="1913890"/>
          </a:xfrm>
        </p:grpSpPr>
        <p:sp>
          <p:nvSpPr>
            <p:cNvPr name="Freeform 5" id="5"/>
            <p:cNvSpPr/>
            <p:nvPr/>
          </p:nvSpPr>
          <p:spPr>
            <a:xfrm>
              <a:off x="0" y="0"/>
              <a:ext cx="1808614" cy="1913890"/>
            </a:xfrm>
            <a:custGeom>
              <a:avLst/>
              <a:gdLst/>
              <a:ahLst/>
              <a:cxnLst/>
              <a:rect r="r" b="b" t="t" l="l"/>
              <a:pathLst>
                <a:path h="1913890" w="1808614">
                  <a:moveTo>
                    <a:pt x="0" y="0"/>
                  </a:moveTo>
                  <a:lnTo>
                    <a:pt x="1808614" y="0"/>
                  </a:lnTo>
                  <a:lnTo>
                    <a:pt x="1808614" y="1913890"/>
                  </a:lnTo>
                  <a:lnTo>
                    <a:pt x="0" y="1913890"/>
                  </a:lnTo>
                  <a:close/>
                </a:path>
              </a:pathLst>
            </a:custGeom>
            <a:solidFill>
              <a:srgbClr val="FEFDFD"/>
            </a:solidFill>
          </p:spPr>
        </p:sp>
      </p:grpSp>
      <p:grpSp>
        <p:nvGrpSpPr>
          <p:cNvPr name="Group 6" id="6"/>
          <p:cNvGrpSpPr/>
          <p:nvPr/>
        </p:nvGrpSpPr>
        <p:grpSpPr>
          <a:xfrm rot="0">
            <a:off x="13189946" y="4165380"/>
            <a:ext cx="1848635" cy="1956240"/>
            <a:chOff x="0" y="0"/>
            <a:chExt cx="1808615" cy="1913890"/>
          </a:xfrm>
        </p:grpSpPr>
        <p:sp>
          <p:nvSpPr>
            <p:cNvPr name="Freeform 7" id="7"/>
            <p:cNvSpPr/>
            <p:nvPr/>
          </p:nvSpPr>
          <p:spPr>
            <a:xfrm>
              <a:off x="0" y="0"/>
              <a:ext cx="1808614" cy="1913890"/>
            </a:xfrm>
            <a:custGeom>
              <a:avLst/>
              <a:gdLst/>
              <a:ahLst/>
              <a:cxnLst/>
              <a:rect r="r" b="b" t="t" l="l"/>
              <a:pathLst>
                <a:path h="1913890" w="1808614">
                  <a:moveTo>
                    <a:pt x="0" y="0"/>
                  </a:moveTo>
                  <a:lnTo>
                    <a:pt x="1808614" y="0"/>
                  </a:lnTo>
                  <a:lnTo>
                    <a:pt x="1808614" y="1913890"/>
                  </a:lnTo>
                  <a:lnTo>
                    <a:pt x="0" y="1913890"/>
                  </a:lnTo>
                  <a:close/>
                </a:path>
              </a:pathLst>
            </a:custGeom>
            <a:solidFill>
              <a:srgbClr val="FEFDFD"/>
            </a:solidFill>
          </p:spPr>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07074" y="1042603"/>
            <a:ext cx="186716" cy="124251"/>
          </a:xfrm>
          <a:prstGeom prst="rect">
            <a:avLst/>
          </a:prstGeom>
        </p:spPr>
      </p:pic>
      <p:sp>
        <p:nvSpPr>
          <p:cNvPr name="AutoShape 9" id="9"/>
          <p:cNvSpPr/>
          <p:nvPr/>
        </p:nvSpPr>
        <p:spPr>
          <a:xfrm rot="0">
            <a:off x="0" y="1978833"/>
            <a:ext cx="18288000" cy="9525"/>
          </a:xfrm>
          <a:prstGeom prst="rect">
            <a:avLst/>
          </a:prstGeom>
          <a:solidFill>
            <a:srgbClr val="F4F4F4"/>
          </a:solidFill>
        </p:spPr>
      </p:sp>
      <p:pic>
        <p:nvPicPr>
          <p:cNvPr name="Picture 10" id="10"/>
          <p:cNvPicPr>
            <a:picLocks noChangeAspect="true"/>
          </p:cNvPicPr>
          <p:nvPr/>
        </p:nvPicPr>
        <p:blipFill>
          <a:blip r:embed="rId4"/>
          <a:srcRect l="114" t="0" r="114" b="0"/>
          <a:stretch>
            <a:fillRect/>
          </a:stretch>
        </p:blipFill>
        <p:spPr>
          <a:xfrm flipH="false" flipV="false" rot="0">
            <a:off x="-258726" y="394041"/>
            <a:ext cx="18546726" cy="9389752"/>
          </a:xfrm>
          <a:prstGeom prst="rect">
            <a:avLst/>
          </a:prstGeom>
        </p:spPr>
      </p:pic>
      <p:grpSp>
        <p:nvGrpSpPr>
          <p:cNvPr name="Group 11" id="11"/>
          <p:cNvGrpSpPr/>
          <p:nvPr/>
        </p:nvGrpSpPr>
        <p:grpSpPr>
          <a:xfrm rot="0">
            <a:off x="1028700" y="4165380"/>
            <a:ext cx="15524850" cy="3552173"/>
            <a:chOff x="0" y="0"/>
            <a:chExt cx="20699799" cy="4736230"/>
          </a:xfrm>
        </p:grpSpPr>
        <p:sp>
          <p:nvSpPr>
            <p:cNvPr name="TextBox 12" id="12"/>
            <p:cNvSpPr txBox="true"/>
            <p:nvPr/>
          </p:nvSpPr>
          <p:spPr>
            <a:xfrm rot="0">
              <a:off x="0" y="0"/>
              <a:ext cx="20699799" cy="2560320"/>
            </a:xfrm>
            <a:prstGeom prst="rect">
              <a:avLst/>
            </a:prstGeom>
          </p:spPr>
          <p:txBody>
            <a:bodyPr anchor="t" rtlCol="false" tIns="0" lIns="0" bIns="0" rIns="0">
              <a:spAutoFit/>
            </a:bodyPr>
            <a:lstStyle/>
            <a:p>
              <a:pPr algn="ctr">
                <a:lnSpc>
                  <a:spcPts val="15141"/>
                </a:lnSpc>
              </a:pPr>
              <a:r>
                <a:rPr lang="en-US" sz="12617">
                  <a:solidFill>
                    <a:srgbClr val="272525"/>
                  </a:solidFill>
                  <a:latin typeface="Libre Baskerville Bold"/>
                </a:rPr>
                <a:t>T H A N K Y O U</a:t>
              </a:r>
            </a:p>
          </p:txBody>
        </p:sp>
        <p:sp>
          <p:nvSpPr>
            <p:cNvPr name="TextBox 13" id="13"/>
            <p:cNvSpPr txBox="true"/>
            <p:nvPr/>
          </p:nvSpPr>
          <p:spPr>
            <a:xfrm rot="0">
              <a:off x="0" y="3849287"/>
              <a:ext cx="20699799" cy="886944"/>
            </a:xfrm>
            <a:prstGeom prst="rect">
              <a:avLst/>
            </a:prstGeom>
          </p:spPr>
          <p:txBody>
            <a:bodyPr anchor="t" rtlCol="false" tIns="0" lIns="0" bIns="0" rIns="0">
              <a:spAutoFit/>
            </a:bodyPr>
            <a:lstStyle/>
            <a:p>
              <a:pPr algn="ctr">
                <a:lnSpc>
                  <a:spcPts val="552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8E30"/>
        </a:solidFill>
      </p:bgPr>
    </p:bg>
    <p:spTree>
      <p:nvGrpSpPr>
        <p:cNvPr id="1" name=""/>
        <p:cNvGrpSpPr/>
        <p:nvPr/>
      </p:nvGrpSpPr>
      <p:grpSpPr>
        <a:xfrm>
          <a:off x="0" y="0"/>
          <a:ext cx="0" cy="0"/>
          <a:chOff x="0" y="0"/>
          <a:chExt cx="0" cy="0"/>
        </a:xfrm>
      </p:grpSpPr>
      <p:grpSp>
        <p:nvGrpSpPr>
          <p:cNvPr name="Group 2" id="2"/>
          <p:cNvGrpSpPr/>
          <p:nvPr/>
        </p:nvGrpSpPr>
        <p:grpSpPr>
          <a:xfrm rot="0">
            <a:off x="16634921" y="839218"/>
            <a:ext cx="531021" cy="53102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F4F4"/>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07074" y="1042603"/>
            <a:ext cx="186716" cy="124251"/>
          </a:xfrm>
          <a:prstGeom prst="rect">
            <a:avLst/>
          </a:prstGeom>
        </p:spPr>
      </p:pic>
      <p:sp>
        <p:nvSpPr>
          <p:cNvPr name="AutoShape 5" id="5"/>
          <p:cNvSpPr/>
          <p:nvPr/>
        </p:nvSpPr>
        <p:spPr>
          <a:xfrm rot="0">
            <a:off x="0" y="1978833"/>
            <a:ext cx="18288000" cy="9525"/>
          </a:xfrm>
          <a:prstGeom prst="rect">
            <a:avLst/>
          </a:prstGeom>
          <a:solidFill>
            <a:srgbClr val="F4F4F4"/>
          </a:solidFill>
        </p:spPr>
      </p:sp>
      <p:sp>
        <p:nvSpPr>
          <p:cNvPr name="TextBox 6" id="6"/>
          <p:cNvSpPr txBox="true"/>
          <p:nvPr/>
        </p:nvSpPr>
        <p:spPr>
          <a:xfrm rot="0">
            <a:off x="2844800" y="2472055"/>
            <a:ext cx="12495072" cy="5257165"/>
          </a:xfrm>
          <a:prstGeom prst="rect">
            <a:avLst/>
          </a:prstGeom>
        </p:spPr>
        <p:txBody>
          <a:bodyPr anchor="t" rtlCol="false" tIns="0" lIns="0" bIns="0" rIns="0">
            <a:spAutoFit/>
          </a:bodyPr>
          <a:lstStyle/>
          <a:p>
            <a:pPr algn="ctr">
              <a:lnSpc>
                <a:spcPts val="10400"/>
              </a:lnSpc>
            </a:pPr>
            <a:r>
              <a:rPr lang="en-US" sz="8000">
                <a:solidFill>
                  <a:srgbClr val="F4F4F4"/>
                </a:solidFill>
                <a:latin typeface="Libre Baskerville"/>
              </a:rPr>
              <a:t>OUR PERSONALIZED MUSIC RECOMANDATION SYSTEM</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668576" y="7800827"/>
            <a:ext cx="650428" cy="287371"/>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2212429" y="8292862"/>
            <a:ext cx="5738003" cy="1327558"/>
          </a:xfrm>
          <a:prstGeom prst="rect">
            <a:avLst/>
          </a:prstGeom>
        </p:spPr>
      </p:pic>
      <p:sp>
        <p:nvSpPr>
          <p:cNvPr name="TextBox 9" id="9"/>
          <p:cNvSpPr txBox="true"/>
          <p:nvPr/>
        </p:nvSpPr>
        <p:spPr>
          <a:xfrm rot="0">
            <a:off x="1028700" y="8728042"/>
            <a:ext cx="7373076" cy="457200"/>
          </a:xfrm>
          <a:prstGeom prst="rect">
            <a:avLst/>
          </a:prstGeom>
        </p:spPr>
        <p:txBody>
          <a:bodyPr anchor="t" rtlCol="false" tIns="0" lIns="0" bIns="0" rIns="0">
            <a:spAutoFit/>
          </a:bodyPr>
          <a:lstStyle/>
          <a:p>
            <a:pPr>
              <a:lnSpc>
                <a:spcPts val="3600"/>
              </a:lnSpc>
            </a:pPr>
            <a:r>
              <a:rPr lang="en-US" sz="3000">
                <a:solidFill>
                  <a:srgbClr val="F4F4F4"/>
                </a:solidFill>
                <a:latin typeface="Libre Baskerville Italics"/>
              </a:rPr>
              <a:t>Music is Everything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34921" y="839218"/>
            <a:ext cx="531021" cy="53102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8E30"/>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07074" y="1042603"/>
            <a:ext cx="186716" cy="124251"/>
          </a:xfrm>
          <a:prstGeom prst="rect">
            <a:avLst/>
          </a:prstGeom>
        </p:spPr>
      </p:pic>
      <p:sp>
        <p:nvSpPr>
          <p:cNvPr name="AutoShape 5" id="5"/>
          <p:cNvSpPr/>
          <p:nvPr/>
        </p:nvSpPr>
        <p:spPr>
          <a:xfrm rot="0">
            <a:off x="0" y="1978833"/>
            <a:ext cx="18288000" cy="9525"/>
          </a:xfrm>
          <a:prstGeom prst="rect">
            <a:avLst/>
          </a:prstGeom>
          <a:solidFill>
            <a:srgbClr val="000000"/>
          </a:solidFill>
        </p:spPr>
      </p:sp>
      <p:sp>
        <p:nvSpPr>
          <p:cNvPr name="TextBox 6" id="6"/>
          <p:cNvSpPr txBox="true"/>
          <p:nvPr/>
        </p:nvSpPr>
        <p:spPr>
          <a:xfrm rot="0">
            <a:off x="5642529" y="1294303"/>
            <a:ext cx="10260663" cy="1302385"/>
          </a:xfrm>
          <a:prstGeom prst="rect">
            <a:avLst/>
          </a:prstGeom>
        </p:spPr>
        <p:txBody>
          <a:bodyPr anchor="t" rtlCol="false" tIns="0" lIns="0" bIns="0" rIns="0">
            <a:spAutoFit/>
          </a:bodyPr>
          <a:lstStyle/>
          <a:p>
            <a:pPr algn="just">
              <a:lnSpc>
                <a:spcPts val="10400"/>
              </a:lnSpc>
            </a:pPr>
            <a:r>
              <a:rPr lang="en-US" sz="8000">
                <a:solidFill>
                  <a:srgbClr val="F48E30"/>
                </a:solidFill>
                <a:latin typeface="Libre Baskerville"/>
              </a:rPr>
              <a:t>ABOUT </a:t>
            </a:r>
            <a:r>
              <a:rPr lang="en-US" sz="8000">
                <a:solidFill>
                  <a:srgbClr val="F48E30"/>
                </a:solidFill>
                <a:latin typeface="Libre Baskerville"/>
              </a:rPr>
              <a:t>US</a:t>
            </a:r>
          </a:p>
        </p:txBody>
      </p:sp>
      <p:sp>
        <p:nvSpPr>
          <p:cNvPr name="TextBox 7" id="7"/>
          <p:cNvSpPr txBox="true"/>
          <p:nvPr/>
        </p:nvSpPr>
        <p:spPr>
          <a:xfrm rot="0">
            <a:off x="1597627" y="6325608"/>
            <a:ext cx="15302805" cy="3232785"/>
          </a:xfrm>
          <a:prstGeom prst="rect">
            <a:avLst/>
          </a:prstGeom>
        </p:spPr>
        <p:txBody>
          <a:bodyPr anchor="t" rtlCol="false" tIns="0" lIns="0" bIns="0" rIns="0">
            <a:spAutoFit/>
          </a:bodyPr>
          <a:lstStyle/>
          <a:p>
            <a:pPr>
              <a:lnSpc>
                <a:spcPts val="5879"/>
              </a:lnSpc>
            </a:pPr>
            <a:r>
              <a:rPr lang="en-US" sz="4199">
                <a:solidFill>
                  <a:srgbClr val="F48E30"/>
                </a:solidFill>
                <a:latin typeface="Roboto Bold"/>
              </a:rPr>
              <a:t>Team Members</a:t>
            </a:r>
          </a:p>
          <a:p>
            <a:pPr marL="604520" indent="-302260" lvl="1">
              <a:lnSpc>
                <a:spcPts val="3919"/>
              </a:lnSpc>
              <a:buFont typeface="Arial"/>
              <a:buChar char="•"/>
            </a:pPr>
            <a:r>
              <a:rPr lang="en-US" sz="2800">
                <a:solidFill>
                  <a:srgbClr val="000000"/>
                </a:solidFill>
                <a:latin typeface="Roboto Bold"/>
              </a:rPr>
              <a:t>Gaurav Kumar - B Tech (ME) (2019-2023)</a:t>
            </a:r>
          </a:p>
          <a:p>
            <a:pPr marL="604520" indent="-302260" lvl="1">
              <a:lnSpc>
                <a:spcPts val="3919"/>
              </a:lnSpc>
              <a:buFont typeface="Arial"/>
              <a:buChar char="•"/>
            </a:pPr>
            <a:r>
              <a:rPr lang="en-US" sz="2800">
                <a:solidFill>
                  <a:srgbClr val="000000"/>
                </a:solidFill>
                <a:latin typeface="Roboto Bold"/>
              </a:rPr>
              <a:t>Siddharth Tewani - B Tech (CSE)(2018-2022) </a:t>
            </a:r>
          </a:p>
          <a:p>
            <a:pPr marL="604520" indent="-302260" lvl="1">
              <a:lnSpc>
                <a:spcPts val="3919"/>
              </a:lnSpc>
              <a:buFont typeface="Arial"/>
              <a:buChar char="•"/>
            </a:pPr>
            <a:r>
              <a:rPr lang="en-US" sz="2800">
                <a:solidFill>
                  <a:srgbClr val="000000"/>
                </a:solidFill>
                <a:latin typeface="Roboto Bold"/>
              </a:rPr>
              <a:t>Durga U - M.Sc (Data Science)(2020-2022)</a:t>
            </a:r>
          </a:p>
          <a:p>
            <a:pPr marL="604519" indent="-302260" lvl="1">
              <a:lnSpc>
                <a:spcPts val="3919"/>
              </a:lnSpc>
              <a:buFont typeface="Arial"/>
              <a:buChar char="•"/>
            </a:pPr>
            <a:r>
              <a:rPr lang="en-US" sz="2800">
                <a:solidFill>
                  <a:srgbClr val="000000"/>
                </a:solidFill>
                <a:latin typeface="Roboto Bold"/>
              </a:rPr>
              <a:t>Arpit Jaiswal - B Tech (CSE)(2019-2023)</a:t>
            </a:r>
          </a:p>
          <a:p>
            <a:pPr marL="604520" indent="-302260" lvl="1">
              <a:lnSpc>
                <a:spcPts val="3919"/>
              </a:lnSpc>
              <a:buFont typeface="Arial"/>
              <a:buChar char="•"/>
            </a:pPr>
            <a:r>
              <a:rPr lang="en-US" sz="2799">
                <a:solidFill>
                  <a:srgbClr val="000000"/>
                </a:solidFill>
                <a:latin typeface="Roboto Bold"/>
              </a:rPr>
              <a:t>Duggirala Akhil -B Tech (CSE) (2018-2022)</a:t>
            </a:r>
          </a:p>
        </p:txBody>
      </p:sp>
      <p:sp>
        <p:nvSpPr>
          <p:cNvPr name="TextBox 8" id="8"/>
          <p:cNvSpPr txBox="true"/>
          <p:nvPr/>
        </p:nvSpPr>
        <p:spPr>
          <a:xfrm rot="0">
            <a:off x="1695640" y="2738389"/>
            <a:ext cx="15563660" cy="3223745"/>
          </a:xfrm>
          <a:prstGeom prst="rect">
            <a:avLst/>
          </a:prstGeom>
        </p:spPr>
        <p:txBody>
          <a:bodyPr anchor="t" rtlCol="false" tIns="0" lIns="0" bIns="0" rIns="0">
            <a:spAutoFit/>
          </a:bodyPr>
          <a:lstStyle/>
          <a:p>
            <a:pPr>
              <a:lnSpc>
                <a:spcPts val="3636"/>
              </a:lnSpc>
            </a:pPr>
            <a:r>
              <a:rPr lang="en-US" sz="2597">
                <a:solidFill>
                  <a:srgbClr val="000000"/>
                </a:solidFill>
                <a:latin typeface="Roboto"/>
              </a:rPr>
              <a:t>We are the team of Graduate and Post Graduate engineering students, who are willing to kickstart their career in IT related fields.</a:t>
            </a:r>
          </a:p>
          <a:p>
            <a:pPr>
              <a:lnSpc>
                <a:spcPts val="3636"/>
              </a:lnSpc>
            </a:pPr>
          </a:p>
          <a:p>
            <a:pPr>
              <a:lnSpc>
                <a:spcPts val="3636"/>
              </a:lnSpc>
              <a:spcBef>
                <a:spcPct val="0"/>
              </a:spcBef>
            </a:pPr>
            <a:r>
              <a:rPr lang="en-US" sz="2597">
                <a:solidFill>
                  <a:srgbClr val="000000"/>
                </a:solidFill>
                <a:latin typeface="Roboto"/>
              </a:rPr>
              <a:t>It was a great opportunity for all of us to be a part of Innomatics Research Labs. The way Kanav Bansal sir taught  was too simple to understand,and very easy to grasp.</a:t>
            </a:r>
          </a:p>
          <a:p>
            <a:pPr>
              <a:lnSpc>
                <a:spcPts val="3636"/>
              </a:lnSpc>
              <a:spcBef>
                <a:spcPct val="0"/>
              </a:spcBef>
            </a:pPr>
          </a:p>
          <a:p>
            <a:pPr>
              <a:lnSpc>
                <a:spcPts val="363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TextBox 2" id="2"/>
          <p:cNvSpPr txBox="true"/>
          <p:nvPr/>
        </p:nvSpPr>
        <p:spPr>
          <a:xfrm rot="0">
            <a:off x="9144000" y="3425810"/>
            <a:ext cx="8627496" cy="2365327"/>
          </a:xfrm>
          <a:prstGeom prst="rect">
            <a:avLst/>
          </a:prstGeom>
        </p:spPr>
        <p:txBody>
          <a:bodyPr anchor="t" rtlCol="false" tIns="0" lIns="0" bIns="0" rIns="0">
            <a:spAutoFit/>
          </a:bodyPr>
          <a:lstStyle/>
          <a:p>
            <a:pPr algn="r">
              <a:lnSpc>
                <a:spcPts val="9430"/>
              </a:lnSpc>
            </a:pPr>
            <a:r>
              <a:rPr lang="en-US" sz="7254">
                <a:solidFill>
                  <a:srgbClr val="272525"/>
                </a:solidFill>
                <a:latin typeface="Libre Baskerville"/>
              </a:rPr>
              <a:t>Recommendation </a:t>
            </a:r>
            <a:r>
              <a:rPr lang="en-US" sz="7254">
                <a:solidFill>
                  <a:srgbClr val="F48E30"/>
                </a:solidFill>
                <a:latin typeface="Libre Baskerville"/>
              </a:rPr>
              <a:t>System</a:t>
            </a:r>
            <a:r>
              <a:rPr lang="en-US" sz="1088">
                <a:solidFill>
                  <a:srgbClr val="272525"/>
                </a:solidFill>
                <a:latin typeface="Arimo"/>
              </a:rPr>
              <a:t> </a:t>
            </a:r>
          </a:p>
        </p:txBody>
      </p:sp>
      <p:grpSp>
        <p:nvGrpSpPr>
          <p:cNvPr name="Group 3" id="3"/>
          <p:cNvGrpSpPr/>
          <p:nvPr/>
        </p:nvGrpSpPr>
        <p:grpSpPr>
          <a:xfrm rot="0">
            <a:off x="2262932" y="3187832"/>
            <a:ext cx="5835989" cy="5495925"/>
            <a:chOff x="0" y="0"/>
            <a:chExt cx="7781318" cy="7327900"/>
          </a:xfrm>
        </p:grpSpPr>
        <p:sp>
          <p:nvSpPr>
            <p:cNvPr name="TextBox 4" id="4"/>
            <p:cNvSpPr txBox="true"/>
            <p:nvPr/>
          </p:nvSpPr>
          <p:spPr>
            <a:xfrm rot="0">
              <a:off x="0" y="0"/>
              <a:ext cx="7781318" cy="1219200"/>
            </a:xfrm>
            <a:prstGeom prst="rect">
              <a:avLst/>
            </a:prstGeom>
          </p:spPr>
          <p:txBody>
            <a:bodyPr anchor="t" rtlCol="false" tIns="0" lIns="0" bIns="0" rIns="0">
              <a:spAutoFit/>
            </a:bodyPr>
            <a:lstStyle/>
            <a:p>
              <a:pPr>
                <a:lnSpc>
                  <a:spcPts val="3600"/>
                </a:lnSpc>
              </a:pPr>
              <a:r>
                <a:rPr lang="en-US" sz="3000">
                  <a:solidFill>
                    <a:srgbClr val="F48E30"/>
                  </a:solidFill>
                  <a:latin typeface="Libre Baskerville Italics"/>
                </a:rPr>
                <a:t>What is Recommandation System?</a:t>
              </a:r>
            </a:p>
          </p:txBody>
        </p:sp>
        <p:sp>
          <p:nvSpPr>
            <p:cNvPr name="TextBox 5" id="5"/>
            <p:cNvSpPr txBox="true"/>
            <p:nvPr/>
          </p:nvSpPr>
          <p:spPr>
            <a:xfrm rot="0">
              <a:off x="0" y="1662430"/>
              <a:ext cx="7781318" cy="5665470"/>
            </a:xfrm>
            <a:prstGeom prst="rect">
              <a:avLst/>
            </a:prstGeom>
          </p:spPr>
          <p:txBody>
            <a:bodyPr anchor="t" rtlCol="false" tIns="0" lIns="0" bIns="0" rIns="0">
              <a:spAutoFit/>
            </a:bodyPr>
            <a:lstStyle/>
            <a:p>
              <a:pPr>
                <a:lnSpc>
                  <a:spcPts val="3359"/>
                </a:lnSpc>
              </a:pPr>
              <a:r>
                <a:rPr lang="en-US" sz="2400">
                  <a:solidFill>
                    <a:srgbClr val="272525"/>
                  </a:solidFill>
                  <a:latin typeface="Roboto"/>
                </a:rPr>
                <a:t>Recommende</a:t>
              </a:r>
              <a:r>
                <a:rPr lang="en-US" sz="2400">
                  <a:solidFill>
                    <a:srgbClr val="272525"/>
                  </a:solidFill>
                  <a:latin typeface="Roboto"/>
                </a:rPr>
                <a:t>r systems are the systems that are designed to recommend things to the user based on many different factors. These systems predict the most likely product that the users are most likely to purchase and are of interest to. Companies like </a:t>
              </a:r>
              <a:r>
                <a:rPr lang="en-US" sz="2400">
                  <a:solidFill>
                    <a:srgbClr val="272525"/>
                  </a:solidFill>
                  <a:latin typeface="Roboto"/>
                </a:rPr>
                <a:t>Netflix</a:t>
              </a:r>
              <a:r>
                <a:rPr lang="en-US" sz="2400">
                  <a:solidFill>
                    <a:srgbClr val="272525"/>
                  </a:solidFill>
                  <a:latin typeface="Roboto"/>
                </a:rPr>
                <a:t>, Amazon, etc. use recommender systems to help their users to identify the correct product or movies for them.</a:t>
              </a:r>
            </a:p>
          </p:txBody>
        </p:sp>
      </p:grpSp>
      <p:grpSp>
        <p:nvGrpSpPr>
          <p:cNvPr name="Group 6" id="6"/>
          <p:cNvGrpSpPr/>
          <p:nvPr/>
        </p:nvGrpSpPr>
        <p:grpSpPr>
          <a:xfrm rot="0">
            <a:off x="16634921" y="839218"/>
            <a:ext cx="531021" cy="531021"/>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8E30"/>
            </a:solidFill>
          </p:spPr>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07074" y="1042603"/>
            <a:ext cx="186716" cy="124251"/>
          </a:xfrm>
          <a:prstGeom prst="rect">
            <a:avLst/>
          </a:prstGeom>
        </p:spPr>
      </p:pic>
      <p:sp>
        <p:nvSpPr>
          <p:cNvPr name="AutoShape 9" id="9"/>
          <p:cNvSpPr/>
          <p:nvPr/>
        </p:nvSpPr>
        <p:spPr>
          <a:xfrm rot="0">
            <a:off x="0" y="1978833"/>
            <a:ext cx="18288000" cy="9525"/>
          </a:xfrm>
          <a:prstGeom prst="rect">
            <a:avLst/>
          </a:prstGeom>
          <a:solidFill>
            <a:srgbClr val="272525"/>
          </a:solidFill>
        </p:spPr>
      </p:sp>
      <p:sp>
        <p:nvSpPr>
          <p:cNvPr name="AutoShape 10" id="10"/>
          <p:cNvSpPr/>
          <p:nvPr/>
        </p:nvSpPr>
        <p:spPr>
          <a:xfrm rot="0">
            <a:off x="8392251" y="1978833"/>
            <a:ext cx="9525" cy="8308167"/>
          </a:xfrm>
          <a:prstGeom prst="rect">
            <a:avLst/>
          </a:prstGeom>
          <a:solidFill>
            <a:srgbClr val="272525"/>
          </a:solidFill>
        </p:spPr>
      </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900432" y="7830317"/>
            <a:ext cx="650428" cy="287371"/>
          </a:xfrm>
          <a:prstGeom prst="rect">
            <a:avLst/>
          </a:prstGeom>
        </p:spPr>
      </p:pic>
      <p:sp>
        <p:nvSpPr>
          <p:cNvPr name="AutoShape 12" id="12"/>
          <p:cNvSpPr/>
          <p:nvPr/>
        </p:nvSpPr>
        <p:spPr>
          <a:xfrm rot="0">
            <a:off x="2258169" y="1978833"/>
            <a:ext cx="9525" cy="8308167"/>
          </a:xfrm>
          <a:prstGeom prst="rect">
            <a:avLst/>
          </a:prstGeom>
          <a:solidFill>
            <a:srgbClr val="272525"/>
          </a:solidFill>
        </p:spPr>
      </p:sp>
      <p:pic>
        <p:nvPicPr>
          <p:cNvPr name="Picture 13" id="13"/>
          <p:cNvPicPr>
            <a:picLocks noChangeAspect="true"/>
          </p:cNvPicPr>
          <p:nvPr/>
        </p:nvPicPr>
        <p:blipFill>
          <a:blip r:embed="rId6"/>
          <a:srcRect l="0" t="0" r="0" b="0"/>
          <a:stretch>
            <a:fillRect/>
          </a:stretch>
        </p:blipFill>
        <p:spPr>
          <a:xfrm flipH="false" flipV="false" rot="0">
            <a:off x="12212429" y="8292862"/>
            <a:ext cx="5738003" cy="1327558"/>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634921" y="839218"/>
            <a:ext cx="531021" cy="53102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8E30"/>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07074" y="1042603"/>
            <a:ext cx="186716" cy="124251"/>
          </a:xfrm>
          <a:prstGeom prst="rect">
            <a:avLst/>
          </a:prstGeom>
        </p:spPr>
      </p:pic>
      <p:sp>
        <p:nvSpPr>
          <p:cNvPr name="AutoShape 5" id="5"/>
          <p:cNvSpPr/>
          <p:nvPr/>
        </p:nvSpPr>
        <p:spPr>
          <a:xfrm rot="0">
            <a:off x="0" y="1978833"/>
            <a:ext cx="18288000" cy="9525"/>
          </a:xfrm>
          <a:prstGeom prst="rect">
            <a:avLst/>
          </a:prstGeom>
          <a:solidFill>
            <a:srgbClr val="272525"/>
          </a:solidFill>
        </p:spPr>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351715" y="7333893"/>
            <a:ext cx="650428" cy="287371"/>
          </a:xfrm>
          <a:prstGeom prst="rect">
            <a:avLst/>
          </a:prstGeom>
        </p:spPr>
      </p:pic>
      <p:pic>
        <p:nvPicPr>
          <p:cNvPr name="Picture 7" id="7"/>
          <p:cNvPicPr>
            <a:picLocks noChangeAspect="true"/>
          </p:cNvPicPr>
          <p:nvPr/>
        </p:nvPicPr>
        <p:blipFill>
          <a:blip r:embed="rId6"/>
          <a:srcRect l="0" t="289" r="0" b="289"/>
          <a:stretch>
            <a:fillRect/>
          </a:stretch>
        </p:blipFill>
        <p:spPr>
          <a:xfrm flipH="false" flipV="false" rot="0">
            <a:off x="4460904" y="2396285"/>
            <a:ext cx="7838652" cy="7473263"/>
          </a:xfrm>
          <a:prstGeom prst="rect">
            <a:avLst/>
          </a:prstGeom>
        </p:spPr>
      </p:pic>
      <p:sp>
        <p:nvSpPr>
          <p:cNvPr name="TextBox 8" id="8"/>
          <p:cNvSpPr txBox="true"/>
          <p:nvPr/>
        </p:nvSpPr>
        <p:spPr>
          <a:xfrm rot="0">
            <a:off x="3894621" y="566144"/>
            <a:ext cx="13726907" cy="1087120"/>
          </a:xfrm>
          <a:prstGeom prst="rect">
            <a:avLst/>
          </a:prstGeom>
        </p:spPr>
        <p:txBody>
          <a:bodyPr anchor="t" rtlCol="false" tIns="0" lIns="0" bIns="0" rIns="0">
            <a:spAutoFit/>
          </a:bodyPr>
          <a:lstStyle/>
          <a:p>
            <a:pPr>
              <a:lnSpc>
                <a:spcPts val="8960"/>
              </a:lnSpc>
            </a:pPr>
            <a:r>
              <a:rPr lang="en-US" sz="6400">
                <a:solidFill>
                  <a:srgbClr val="F48E30"/>
                </a:solidFill>
                <a:latin typeface="Libre Baskerville Italics"/>
              </a:rPr>
              <a:t>How it basically works.</a:t>
            </a:r>
          </a:p>
        </p:txBody>
      </p:sp>
      <p:pic>
        <p:nvPicPr>
          <p:cNvPr name="Picture 9" id="9"/>
          <p:cNvPicPr>
            <a:picLocks noChangeAspect="true"/>
          </p:cNvPicPr>
          <p:nvPr/>
        </p:nvPicPr>
        <p:blipFill>
          <a:blip r:embed="rId7"/>
          <a:srcRect l="0" t="0" r="0" b="0"/>
          <a:stretch>
            <a:fillRect/>
          </a:stretch>
        </p:blipFill>
        <p:spPr>
          <a:xfrm flipH="false" flipV="false" rot="0">
            <a:off x="12752997" y="8417930"/>
            <a:ext cx="5197435" cy="1202491"/>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8154968" y="4298765"/>
            <a:ext cx="10133032" cy="9525"/>
          </a:xfrm>
          <a:prstGeom prst="rect">
            <a:avLst/>
          </a:prstGeom>
          <a:solidFill>
            <a:srgbClr val="272525"/>
          </a:solidFill>
        </p:spPr>
      </p:sp>
      <p:sp>
        <p:nvSpPr>
          <p:cNvPr name="AutoShape 3" id="3"/>
          <p:cNvSpPr/>
          <p:nvPr/>
        </p:nvSpPr>
        <p:spPr>
          <a:xfrm rot="0">
            <a:off x="8154968" y="6447247"/>
            <a:ext cx="10133032" cy="9525"/>
          </a:xfrm>
          <a:prstGeom prst="rect">
            <a:avLst/>
          </a:prstGeom>
          <a:solidFill>
            <a:srgbClr val="272525"/>
          </a:solidFill>
        </p:spPr>
      </p:sp>
      <p:grpSp>
        <p:nvGrpSpPr>
          <p:cNvPr name="Group 4" id="4"/>
          <p:cNvGrpSpPr/>
          <p:nvPr/>
        </p:nvGrpSpPr>
        <p:grpSpPr>
          <a:xfrm rot="0">
            <a:off x="16634921" y="839218"/>
            <a:ext cx="531021" cy="531021"/>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8E30"/>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07074" y="1042603"/>
            <a:ext cx="186716" cy="124251"/>
          </a:xfrm>
          <a:prstGeom prst="rect">
            <a:avLst/>
          </a:prstGeom>
        </p:spPr>
      </p:pic>
      <p:sp>
        <p:nvSpPr>
          <p:cNvPr name="AutoShape 7" id="7"/>
          <p:cNvSpPr/>
          <p:nvPr/>
        </p:nvSpPr>
        <p:spPr>
          <a:xfrm rot="0">
            <a:off x="0" y="1702608"/>
            <a:ext cx="18288000" cy="9525"/>
          </a:xfrm>
          <a:prstGeom prst="rect">
            <a:avLst/>
          </a:prstGeom>
          <a:solidFill>
            <a:srgbClr val="272525"/>
          </a:solidFill>
        </p:spPr>
      </p:sp>
      <p:sp>
        <p:nvSpPr>
          <p:cNvPr name="TextBox 8" id="8"/>
          <p:cNvSpPr txBox="true"/>
          <p:nvPr/>
        </p:nvSpPr>
        <p:spPr>
          <a:xfrm rot="0">
            <a:off x="662843" y="2479871"/>
            <a:ext cx="6964657" cy="4493260"/>
          </a:xfrm>
          <a:prstGeom prst="rect">
            <a:avLst/>
          </a:prstGeom>
        </p:spPr>
        <p:txBody>
          <a:bodyPr anchor="t" rtlCol="false" tIns="0" lIns="0" bIns="0" rIns="0">
            <a:spAutoFit/>
          </a:bodyPr>
          <a:lstStyle/>
          <a:p>
            <a:pPr>
              <a:lnSpc>
                <a:spcPts val="8960"/>
              </a:lnSpc>
            </a:pPr>
            <a:r>
              <a:rPr lang="en-US" sz="6400">
                <a:solidFill>
                  <a:srgbClr val="F48E30"/>
                </a:solidFill>
                <a:latin typeface="Libre Baskerville Italics"/>
              </a:rPr>
              <a:t>Different Techniques for Recommandation Systems</a:t>
            </a:r>
          </a:p>
        </p:txBody>
      </p:sp>
      <p:grpSp>
        <p:nvGrpSpPr>
          <p:cNvPr name="Group 9" id="9"/>
          <p:cNvGrpSpPr/>
          <p:nvPr/>
        </p:nvGrpSpPr>
        <p:grpSpPr>
          <a:xfrm rot="0">
            <a:off x="8657480" y="2188321"/>
            <a:ext cx="9128008" cy="1495050"/>
            <a:chOff x="0" y="0"/>
            <a:chExt cx="12170678" cy="1993400"/>
          </a:xfrm>
        </p:grpSpPr>
        <p:sp>
          <p:nvSpPr>
            <p:cNvPr name="TextBox 10" id="10"/>
            <p:cNvSpPr txBox="true"/>
            <p:nvPr/>
          </p:nvSpPr>
          <p:spPr>
            <a:xfrm rot="0">
              <a:off x="0" y="-76200"/>
              <a:ext cx="12170678" cy="639039"/>
            </a:xfrm>
            <a:prstGeom prst="rect">
              <a:avLst/>
            </a:prstGeom>
          </p:spPr>
          <p:txBody>
            <a:bodyPr anchor="t" rtlCol="false" tIns="0" lIns="0" bIns="0" rIns="0">
              <a:spAutoFit/>
            </a:bodyPr>
            <a:lstStyle/>
            <a:p>
              <a:pPr>
                <a:lnSpc>
                  <a:spcPts val="3901"/>
                </a:lnSpc>
              </a:pPr>
              <a:r>
                <a:rPr lang="en-US" sz="2786">
                  <a:solidFill>
                    <a:srgbClr val="272525"/>
                  </a:solidFill>
                  <a:latin typeface="Roboto Bold"/>
                </a:rPr>
                <a:t>Popularity Based Filtering</a:t>
              </a:r>
            </a:p>
          </p:txBody>
        </p:sp>
        <p:sp>
          <p:nvSpPr>
            <p:cNvPr name="TextBox 11" id="11"/>
            <p:cNvSpPr txBox="true"/>
            <p:nvPr/>
          </p:nvSpPr>
          <p:spPr>
            <a:xfrm rot="0">
              <a:off x="0" y="884718"/>
              <a:ext cx="12170678" cy="1108682"/>
            </a:xfrm>
            <a:prstGeom prst="rect">
              <a:avLst/>
            </a:prstGeom>
          </p:spPr>
          <p:txBody>
            <a:bodyPr anchor="t" rtlCol="false" tIns="0" lIns="0" bIns="0" rIns="0">
              <a:spAutoFit/>
            </a:bodyPr>
            <a:lstStyle/>
            <a:p>
              <a:pPr>
                <a:lnSpc>
                  <a:spcPts val="3343"/>
                </a:lnSpc>
              </a:pPr>
              <a:r>
                <a:rPr lang="en-US" sz="2388">
                  <a:solidFill>
                    <a:srgbClr val="272525"/>
                  </a:solidFill>
                  <a:latin typeface="Roboto"/>
                </a:rPr>
                <a:t> Popularity ba</a:t>
              </a:r>
              <a:r>
                <a:rPr lang="en-US" sz="2388">
                  <a:solidFill>
                    <a:srgbClr val="272525"/>
                  </a:solidFill>
                  <a:latin typeface="Roboto"/>
                </a:rPr>
                <a:t>sed recommendation system works with the trend. It basically uses the items which are in trend right now.</a:t>
              </a:r>
            </a:p>
          </p:txBody>
        </p:sp>
      </p:grpSp>
      <p:grpSp>
        <p:nvGrpSpPr>
          <p:cNvPr name="Group 12" id="12"/>
          <p:cNvGrpSpPr/>
          <p:nvPr/>
        </p:nvGrpSpPr>
        <p:grpSpPr>
          <a:xfrm rot="0">
            <a:off x="8657480" y="4439592"/>
            <a:ext cx="9128008" cy="1445400"/>
            <a:chOff x="0" y="0"/>
            <a:chExt cx="12170678" cy="1927200"/>
          </a:xfrm>
        </p:grpSpPr>
        <p:sp>
          <p:nvSpPr>
            <p:cNvPr name="TextBox 13" id="13"/>
            <p:cNvSpPr txBox="true"/>
            <p:nvPr/>
          </p:nvSpPr>
          <p:spPr>
            <a:xfrm rot="0">
              <a:off x="0" y="-66675"/>
              <a:ext cx="12170678" cy="610823"/>
            </a:xfrm>
            <a:prstGeom prst="rect">
              <a:avLst/>
            </a:prstGeom>
          </p:spPr>
          <p:txBody>
            <a:bodyPr anchor="t" rtlCol="false" tIns="0" lIns="0" bIns="0" rIns="0">
              <a:spAutoFit/>
            </a:bodyPr>
            <a:lstStyle/>
            <a:p>
              <a:pPr>
                <a:lnSpc>
                  <a:spcPts val="3771"/>
                </a:lnSpc>
              </a:pPr>
              <a:r>
                <a:rPr lang="en-US" sz="2693">
                  <a:solidFill>
                    <a:srgbClr val="272525"/>
                  </a:solidFill>
                  <a:latin typeface="Roboto Bold"/>
                </a:rPr>
                <a:t>Content Based Filtering</a:t>
              </a:r>
            </a:p>
          </p:txBody>
        </p:sp>
        <p:sp>
          <p:nvSpPr>
            <p:cNvPr name="TextBox 14" id="14"/>
            <p:cNvSpPr txBox="true"/>
            <p:nvPr/>
          </p:nvSpPr>
          <p:spPr>
            <a:xfrm rot="0">
              <a:off x="0" y="853439"/>
              <a:ext cx="12170678" cy="1073761"/>
            </a:xfrm>
            <a:prstGeom prst="rect">
              <a:avLst/>
            </a:prstGeom>
          </p:spPr>
          <p:txBody>
            <a:bodyPr anchor="t" rtlCol="false" tIns="0" lIns="0" bIns="0" rIns="0">
              <a:spAutoFit/>
            </a:bodyPr>
            <a:lstStyle/>
            <a:p>
              <a:pPr>
                <a:lnSpc>
                  <a:spcPts val="3232"/>
                </a:lnSpc>
              </a:pPr>
              <a:r>
                <a:rPr lang="en-US" sz="2309">
                  <a:solidFill>
                    <a:srgbClr val="272525"/>
                  </a:solidFill>
                  <a:latin typeface="Roboto"/>
                </a:rPr>
                <a:t>A Content-Ba</a:t>
              </a:r>
              <a:r>
                <a:rPr lang="en-US" sz="2309">
                  <a:solidFill>
                    <a:srgbClr val="272525"/>
                  </a:solidFill>
                  <a:latin typeface="Roboto"/>
                </a:rPr>
                <a:t>sed Recommender works by the data that we take from the user, either explicitly (rating) or implicitly (clicking on a link)</a:t>
              </a:r>
            </a:p>
          </p:txBody>
        </p:sp>
      </p:grpSp>
      <p:grpSp>
        <p:nvGrpSpPr>
          <p:cNvPr name="Group 15" id="15"/>
          <p:cNvGrpSpPr/>
          <p:nvPr/>
        </p:nvGrpSpPr>
        <p:grpSpPr>
          <a:xfrm rot="0">
            <a:off x="8657480" y="6714003"/>
            <a:ext cx="9755099" cy="3763349"/>
            <a:chOff x="0" y="0"/>
            <a:chExt cx="13006799" cy="5017798"/>
          </a:xfrm>
        </p:grpSpPr>
        <p:sp>
          <p:nvSpPr>
            <p:cNvPr name="TextBox 16" id="16"/>
            <p:cNvSpPr txBox="true"/>
            <p:nvPr/>
          </p:nvSpPr>
          <p:spPr>
            <a:xfrm rot="0">
              <a:off x="0" y="-57150"/>
              <a:ext cx="13006799" cy="581039"/>
            </a:xfrm>
            <a:prstGeom prst="rect">
              <a:avLst/>
            </a:prstGeom>
          </p:spPr>
          <p:txBody>
            <a:bodyPr anchor="t" rtlCol="false" tIns="0" lIns="0" bIns="0" rIns="0">
              <a:spAutoFit/>
            </a:bodyPr>
            <a:lstStyle/>
            <a:p>
              <a:pPr>
                <a:lnSpc>
                  <a:spcPts val="3631"/>
                </a:lnSpc>
              </a:pPr>
              <a:r>
                <a:rPr lang="en-US" sz="2593">
                  <a:solidFill>
                    <a:srgbClr val="272525"/>
                  </a:solidFill>
                  <a:latin typeface="Roboto Bold"/>
                </a:rPr>
                <a:t>Collaborative Based Filtering</a:t>
              </a:r>
            </a:p>
          </p:txBody>
        </p:sp>
        <p:sp>
          <p:nvSpPr>
            <p:cNvPr name="TextBox 17" id="17"/>
            <p:cNvSpPr txBox="true"/>
            <p:nvPr/>
          </p:nvSpPr>
          <p:spPr>
            <a:xfrm rot="0">
              <a:off x="0" y="819538"/>
              <a:ext cx="13006799" cy="4198261"/>
            </a:xfrm>
            <a:prstGeom prst="rect">
              <a:avLst/>
            </a:prstGeom>
          </p:spPr>
          <p:txBody>
            <a:bodyPr anchor="t" rtlCol="false" tIns="0" lIns="0" bIns="0" rIns="0">
              <a:spAutoFit/>
            </a:bodyPr>
            <a:lstStyle/>
            <a:p>
              <a:pPr>
                <a:lnSpc>
                  <a:spcPts val="3112"/>
                </a:lnSpc>
              </a:pPr>
              <a:r>
                <a:rPr lang="en-US" sz="2223">
                  <a:solidFill>
                    <a:srgbClr val="272525"/>
                  </a:solidFill>
                  <a:latin typeface="Roboto"/>
                </a:rPr>
                <a:t>Collaborative filtering meth</a:t>
              </a:r>
              <a:r>
                <a:rPr lang="en-US" sz="2223">
                  <a:solidFill>
                    <a:srgbClr val="272525"/>
                  </a:solidFill>
                  <a:latin typeface="Roboto"/>
                </a:rPr>
                <a:t>ods are based on collecting and analyzing a large amount of information on user behaviors, activities or preferences and predicting what users will like based on their similarity to other users.</a:t>
              </a:r>
            </a:p>
            <a:p>
              <a:pPr>
                <a:lnSpc>
                  <a:spcPts val="3112"/>
                </a:lnSpc>
              </a:pPr>
              <a:r>
                <a:rPr lang="en-US" sz="2223">
                  <a:solidFill>
                    <a:srgbClr val="272525"/>
                  </a:solidFill>
                  <a:latin typeface="Roboto"/>
                </a:rPr>
                <a:t>It is of two types: -</a:t>
              </a:r>
            </a:p>
            <a:p>
              <a:pPr marL="479970" indent="-239985" lvl="1">
                <a:lnSpc>
                  <a:spcPts val="3112"/>
                </a:lnSpc>
                <a:buFont typeface="Arial"/>
                <a:buChar char="•"/>
              </a:pPr>
              <a:r>
                <a:rPr lang="en-US" sz="2223">
                  <a:solidFill>
                    <a:srgbClr val="272525"/>
                  </a:solidFill>
                  <a:latin typeface="Roboto"/>
                </a:rPr>
                <a:t> Item-Item similarity method</a:t>
              </a:r>
            </a:p>
            <a:p>
              <a:pPr marL="479970" indent="-239985" lvl="1">
                <a:lnSpc>
                  <a:spcPts val="3112"/>
                </a:lnSpc>
                <a:buFont typeface="Arial"/>
                <a:buChar char="•"/>
              </a:pPr>
              <a:r>
                <a:rPr lang="en-US" sz="2223">
                  <a:solidFill>
                    <a:srgbClr val="272525"/>
                  </a:solidFill>
                  <a:latin typeface="Roboto"/>
                </a:rPr>
                <a:t> User-User similarity method</a:t>
              </a:r>
            </a:p>
            <a:p>
              <a:pPr>
                <a:lnSpc>
                  <a:spcPts val="3112"/>
                </a:lnSpc>
              </a:pPr>
            </a:p>
            <a:p>
              <a:pPr>
                <a:lnSpc>
                  <a:spcPts val="3112"/>
                </a:lnSpc>
              </a:pPr>
            </a:p>
          </p:txBody>
        </p:sp>
      </p:grpSp>
      <p:sp>
        <p:nvSpPr>
          <p:cNvPr name="AutoShape 18" id="18"/>
          <p:cNvSpPr/>
          <p:nvPr/>
        </p:nvSpPr>
        <p:spPr>
          <a:xfrm rot="0">
            <a:off x="8154968" y="1730909"/>
            <a:ext cx="9525" cy="8308167"/>
          </a:xfrm>
          <a:prstGeom prst="rect">
            <a:avLst/>
          </a:prstGeom>
          <a:solidFill>
            <a:srgbClr val="272525"/>
          </a:solidFill>
        </p:spPr>
      </p:sp>
      <p:pic>
        <p:nvPicPr>
          <p:cNvPr name="Picture 19" id="19"/>
          <p:cNvPicPr>
            <a:picLocks noChangeAspect="true"/>
          </p:cNvPicPr>
          <p:nvPr/>
        </p:nvPicPr>
        <p:blipFill>
          <a:blip r:embed="rId4"/>
          <a:srcRect l="0" t="0" r="0" b="0"/>
          <a:stretch>
            <a:fillRect/>
          </a:stretch>
        </p:blipFill>
        <p:spPr>
          <a:xfrm flipH="false" flipV="false" rot="0">
            <a:off x="464512" y="8836585"/>
            <a:ext cx="5197435" cy="1202491"/>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TextBox 2" id="2"/>
          <p:cNvSpPr txBox="true"/>
          <p:nvPr/>
        </p:nvSpPr>
        <p:spPr>
          <a:xfrm rot="0">
            <a:off x="1635017" y="839218"/>
            <a:ext cx="15839493" cy="1299372"/>
          </a:xfrm>
          <a:prstGeom prst="rect">
            <a:avLst/>
          </a:prstGeom>
        </p:spPr>
        <p:txBody>
          <a:bodyPr anchor="t" rtlCol="false" tIns="0" lIns="0" bIns="0" rIns="0">
            <a:spAutoFit/>
          </a:bodyPr>
          <a:lstStyle/>
          <a:p>
            <a:pPr>
              <a:lnSpc>
                <a:spcPts val="10231"/>
              </a:lnSpc>
            </a:pPr>
            <a:r>
              <a:rPr lang="en-US" sz="8526">
                <a:solidFill>
                  <a:srgbClr val="F48E30"/>
                </a:solidFill>
                <a:latin typeface="Libre Baskerville"/>
              </a:rPr>
              <a:t>Popularity Based Filtering</a:t>
            </a:r>
          </a:p>
        </p:txBody>
      </p:sp>
      <p:grpSp>
        <p:nvGrpSpPr>
          <p:cNvPr name="Group 3" id="3"/>
          <p:cNvGrpSpPr/>
          <p:nvPr/>
        </p:nvGrpSpPr>
        <p:grpSpPr>
          <a:xfrm rot="0">
            <a:off x="16634921" y="839218"/>
            <a:ext cx="531021" cy="531021"/>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8E30"/>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07074" y="1042603"/>
            <a:ext cx="186716" cy="124251"/>
          </a:xfrm>
          <a:prstGeom prst="rect">
            <a:avLst/>
          </a:prstGeom>
        </p:spPr>
      </p:pic>
      <p:sp>
        <p:nvSpPr>
          <p:cNvPr name="AutoShape 6" id="6"/>
          <p:cNvSpPr/>
          <p:nvPr/>
        </p:nvSpPr>
        <p:spPr>
          <a:xfrm rot="0">
            <a:off x="0" y="2796630"/>
            <a:ext cx="18288000" cy="9525"/>
          </a:xfrm>
          <a:prstGeom prst="rect">
            <a:avLst/>
          </a:prstGeom>
          <a:solidFill>
            <a:srgbClr val="272525"/>
          </a:solidFill>
        </p:spPr>
      </p:sp>
      <p:sp>
        <p:nvSpPr>
          <p:cNvPr name="TextBox 7" id="7"/>
          <p:cNvSpPr txBox="true"/>
          <p:nvPr/>
        </p:nvSpPr>
        <p:spPr>
          <a:xfrm rot="0">
            <a:off x="760331" y="3389717"/>
            <a:ext cx="8536180" cy="5231651"/>
          </a:xfrm>
          <a:prstGeom prst="rect">
            <a:avLst/>
          </a:prstGeom>
        </p:spPr>
        <p:txBody>
          <a:bodyPr anchor="t" rtlCol="false" tIns="0" lIns="0" bIns="0" rIns="0">
            <a:spAutoFit/>
          </a:bodyPr>
          <a:lstStyle/>
          <a:p>
            <a:pPr>
              <a:lnSpc>
                <a:spcPts val="5182"/>
              </a:lnSpc>
              <a:spcBef>
                <a:spcPct val="0"/>
              </a:spcBef>
            </a:pPr>
            <a:r>
              <a:rPr lang="en-US" sz="3701">
                <a:solidFill>
                  <a:srgbClr val="000000"/>
                </a:solidFill>
                <a:latin typeface="Roboto"/>
              </a:rPr>
              <a:t>A</a:t>
            </a:r>
            <a:r>
              <a:rPr lang="en-US" sz="3701">
                <a:solidFill>
                  <a:srgbClr val="000000"/>
                </a:solidFill>
                <a:latin typeface="Roboto"/>
              </a:rPr>
              <a:t>s the name suggests Popularity based recommendation system works with the trend. It basically uses the items which are in trend right now. For example, if any product which is usually bought by every new user then there are chances that it may suggest that item to the user who just signed up.</a:t>
            </a:r>
          </a:p>
        </p:txBody>
      </p:sp>
      <p:grpSp>
        <p:nvGrpSpPr>
          <p:cNvPr name="Group 8" id="8"/>
          <p:cNvGrpSpPr/>
          <p:nvPr/>
        </p:nvGrpSpPr>
        <p:grpSpPr>
          <a:xfrm rot="0">
            <a:off x="9581604" y="4258087"/>
            <a:ext cx="8412537" cy="5152195"/>
            <a:chOff x="0" y="0"/>
            <a:chExt cx="2903962" cy="1778510"/>
          </a:xfrm>
        </p:grpSpPr>
        <p:sp>
          <p:nvSpPr>
            <p:cNvPr name="Freeform 9" id="9"/>
            <p:cNvSpPr/>
            <p:nvPr/>
          </p:nvSpPr>
          <p:spPr>
            <a:xfrm>
              <a:off x="0" y="0"/>
              <a:ext cx="2903962" cy="1778510"/>
            </a:xfrm>
            <a:custGeom>
              <a:avLst/>
              <a:gdLst/>
              <a:ahLst/>
              <a:cxnLst/>
              <a:rect r="r" b="b" t="t" l="l"/>
              <a:pathLst>
                <a:path h="1778510" w="2903962">
                  <a:moveTo>
                    <a:pt x="0" y="0"/>
                  </a:moveTo>
                  <a:lnTo>
                    <a:pt x="2903962" y="0"/>
                  </a:lnTo>
                  <a:lnTo>
                    <a:pt x="2903962" y="1778510"/>
                  </a:lnTo>
                  <a:lnTo>
                    <a:pt x="0" y="1778510"/>
                  </a:lnTo>
                  <a:close/>
                </a:path>
              </a:pathLst>
            </a:custGeom>
            <a:solidFill>
              <a:srgbClr val="F48E30"/>
            </a:solidFill>
          </p:spPr>
        </p:sp>
      </p:grpSp>
      <p:grpSp>
        <p:nvGrpSpPr>
          <p:cNvPr name="Group 10" id="10"/>
          <p:cNvGrpSpPr/>
          <p:nvPr/>
        </p:nvGrpSpPr>
        <p:grpSpPr>
          <a:xfrm rot="0">
            <a:off x="9812894" y="4488400"/>
            <a:ext cx="7949956" cy="4664497"/>
            <a:chOff x="0" y="0"/>
            <a:chExt cx="2765643" cy="1622692"/>
          </a:xfrm>
        </p:grpSpPr>
        <p:sp>
          <p:nvSpPr>
            <p:cNvPr name="Freeform 11" id="11"/>
            <p:cNvSpPr/>
            <p:nvPr/>
          </p:nvSpPr>
          <p:spPr>
            <a:xfrm>
              <a:off x="0" y="0"/>
              <a:ext cx="2765643" cy="1622692"/>
            </a:xfrm>
            <a:custGeom>
              <a:avLst/>
              <a:gdLst/>
              <a:ahLst/>
              <a:cxnLst/>
              <a:rect r="r" b="b" t="t" l="l"/>
              <a:pathLst>
                <a:path h="1622692" w="2765643">
                  <a:moveTo>
                    <a:pt x="0" y="0"/>
                  </a:moveTo>
                  <a:lnTo>
                    <a:pt x="2765643" y="0"/>
                  </a:lnTo>
                  <a:lnTo>
                    <a:pt x="2765643" y="1622692"/>
                  </a:lnTo>
                  <a:lnTo>
                    <a:pt x="0" y="1622692"/>
                  </a:lnTo>
                  <a:close/>
                </a:path>
              </a:pathLst>
            </a:custGeom>
            <a:solidFill>
              <a:srgbClr val="FEFDFD"/>
            </a:solidFill>
          </p:spPr>
        </p:sp>
      </p:grpSp>
      <p:pic>
        <p:nvPicPr>
          <p:cNvPr name="Picture 12" id="12"/>
          <p:cNvPicPr>
            <a:picLocks noChangeAspect="true"/>
          </p:cNvPicPr>
          <p:nvPr/>
        </p:nvPicPr>
        <p:blipFill>
          <a:blip r:embed="rId4"/>
          <a:srcRect l="0" t="0" r="0" b="0"/>
          <a:stretch>
            <a:fillRect/>
          </a:stretch>
        </p:blipFill>
        <p:spPr>
          <a:xfrm flipH="false" flipV="false" rot="0">
            <a:off x="10047316" y="4936185"/>
            <a:ext cx="7481112" cy="3901440"/>
          </a:xfrm>
          <a:prstGeom prst="rect">
            <a:avLst/>
          </a:prstGeom>
        </p:spPr>
      </p:pic>
      <p:pic>
        <p:nvPicPr>
          <p:cNvPr name="Picture 13" id="13"/>
          <p:cNvPicPr>
            <a:picLocks noChangeAspect="true"/>
          </p:cNvPicPr>
          <p:nvPr/>
        </p:nvPicPr>
        <p:blipFill>
          <a:blip r:embed="rId5"/>
          <a:srcRect l="0" t="0" r="0" b="0"/>
          <a:stretch>
            <a:fillRect/>
          </a:stretch>
        </p:blipFill>
        <p:spPr>
          <a:xfrm flipH="false" flipV="false" rot="0">
            <a:off x="507554" y="8987225"/>
            <a:ext cx="4815561" cy="111414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8E30"/>
        </a:solidFill>
      </p:bgPr>
    </p:bg>
    <p:spTree>
      <p:nvGrpSpPr>
        <p:cNvPr id="1" name=""/>
        <p:cNvGrpSpPr/>
        <p:nvPr/>
      </p:nvGrpSpPr>
      <p:grpSpPr>
        <a:xfrm>
          <a:off x="0" y="0"/>
          <a:ext cx="0" cy="0"/>
          <a:chOff x="0" y="0"/>
          <a:chExt cx="0" cy="0"/>
        </a:xfrm>
      </p:grpSpPr>
      <p:sp>
        <p:nvSpPr>
          <p:cNvPr name="TextBox 2" id="2"/>
          <p:cNvSpPr txBox="true"/>
          <p:nvPr/>
        </p:nvSpPr>
        <p:spPr>
          <a:xfrm rot="0">
            <a:off x="2660355" y="809655"/>
            <a:ext cx="12291010" cy="2890129"/>
          </a:xfrm>
          <a:prstGeom prst="rect">
            <a:avLst/>
          </a:prstGeom>
        </p:spPr>
        <p:txBody>
          <a:bodyPr anchor="t" rtlCol="false" tIns="0" lIns="0" bIns="0" rIns="0">
            <a:spAutoFit/>
          </a:bodyPr>
          <a:lstStyle/>
          <a:p>
            <a:pPr>
              <a:lnSpc>
                <a:spcPts val="11631"/>
              </a:lnSpc>
            </a:pPr>
            <a:r>
              <a:rPr lang="en-US" sz="8307">
                <a:solidFill>
                  <a:srgbClr val="F4F4F4"/>
                </a:solidFill>
                <a:latin typeface="Roboto Bold"/>
              </a:rPr>
              <a:t>COLLABORATIVE BASED FILTERING </a:t>
            </a:r>
          </a:p>
        </p:txBody>
      </p:sp>
      <p:sp>
        <p:nvSpPr>
          <p:cNvPr name="TextBox 3" id="3"/>
          <p:cNvSpPr txBox="true"/>
          <p:nvPr/>
        </p:nvSpPr>
        <p:spPr>
          <a:xfrm rot="0">
            <a:off x="2804292" y="4658632"/>
            <a:ext cx="7070556" cy="3059023"/>
          </a:xfrm>
          <a:prstGeom prst="rect">
            <a:avLst/>
          </a:prstGeom>
        </p:spPr>
        <p:txBody>
          <a:bodyPr anchor="t" rtlCol="false" tIns="0" lIns="0" bIns="0" rIns="0">
            <a:spAutoFit/>
          </a:bodyPr>
          <a:lstStyle/>
          <a:p>
            <a:pPr>
              <a:lnSpc>
                <a:spcPts val="5018"/>
              </a:lnSpc>
            </a:pPr>
            <a:r>
              <a:rPr lang="en-US" sz="3584">
                <a:solidFill>
                  <a:srgbClr val="F4F4F4"/>
                </a:solidFill>
                <a:latin typeface="Roboto"/>
              </a:rPr>
              <a:t>It is done by 2 Methods</a:t>
            </a:r>
          </a:p>
          <a:p>
            <a:pPr marL="705301" indent="-352650" lvl="1">
              <a:lnSpc>
                <a:spcPts val="4573"/>
              </a:lnSpc>
              <a:buFont typeface="Arial"/>
              <a:buChar char="•"/>
            </a:pPr>
            <a:r>
              <a:rPr lang="en-US" sz="3266">
                <a:solidFill>
                  <a:srgbClr val="F4F4F4"/>
                </a:solidFill>
                <a:latin typeface="Roboto"/>
              </a:rPr>
              <a:t>By Using Item-Item Similarity</a:t>
            </a:r>
          </a:p>
          <a:p>
            <a:pPr marL="705301" indent="-352650" lvl="1">
              <a:lnSpc>
                <a:spcPts val="4573"/>
              </a:lnSpc>
              <a:buFont typeface="Arial"/>
              <a:buChar char="•"/>
            </a:pPr>
            <a:r>
              <a:rPr lang="en-US" sz="3266">
                <a:solidFill>
                  <a:srgbClr val="F4F4F4"/>
                </a:solidFill>
                <a:latin typeface="Roboto"/>
              </a:rPr>
              <a:t>By Using User-User Similarity</a:t>
            </a:r>
          </a:p>
          <a:p>
            <a:pPr>
              <a:lnSpc>
                <a:spcPts val="5018"/>
              </a:lnSpc>
            </a:pPr>
          </a:p>
          <a:p>
            <a:pPr algn="l">
              <a:lnSpc>
                <a:spcPts val="5018"/>
              </a:lnSpc>
            </a:pPr>
          </a:p>
        </p:txBody>
      </p:sp>
      <p:grpSp>
        <p:nvGrpSpPr>
          <p:cNvPr name="Group 4" id="4"/>
          <p:cNvGrpSpPr/>
          <p:nvPr/>
        </p:nvGrpSpPr>
        <p:grpSpPr>
          <a:xfrm rot="0">
            <a:off x="16634921" y="839218"/>
            <a:ext cx="531021" cy="531021"/>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F4F4"/>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07074" y="1042603"/>
            <a:ext cx="186716" cy="124251"/>
          </a:xfrm>
          <a:prstGeom prst="rect">
            <a:avLst/>
          </a:prstGeom>
        </p:spPr>
      </p:pic>
      <p:sp>
        <p:nvSpPr>
          <p:cNvPr name="AutoShape 7" id="7"/>
          <p:cNvSpPr/>
          <p:nvPr/>
        </p:nvSpPr>
        <p:spPr>
          <a:xfrm rot="0">
            <a:off x="0" y="2348554"/>
            <a:ext cx="18288000" cy="9525"/>
          </a:xfrm>
          <a:prstGeom prst="rect">
            <a:avLst/>
          </a:prstGeom>
          <a:solidFill>
            <a:srgbClr val="F4F4F4"/>
          </a:solidFill>
        </p:spPr>
      </p:sp>
      <p:sp>
        <p:nvSpPr>
          <p:cNvPr name="AutoShape 8" id="8"/>
          <p:cNvSpPr/>
          <p:nvPr/>
        </p:nvSpPr>
        <p:spPr>
          <a:xfrm rot="0">
            <a:off x="2277578" y="2335682"/>
            <a:ext cx="9525" cy="7899269"/>
          </a:xfrm>
          <a:prstGeom prst="rect">
            <a:avLst/>
          </a:prstGeom>
          <a:solidFill>
            <a:srgbClr val="F4F4F4"/>
          </a:solidFill>
        </p:spPr>
      </p:sp>
      <p:pic>
        <p:nvPicPr>
          <p:cNvPr name="Picture 9" id="9"/>
          <p:cNvPicPr>
            <a:picLocks noChangeAspect="true"/>
          </p:cNvPicPr>
          <p:nvPr/>
        </p:nvPicPr>
        <p:blipFill>
          <a:blip r:embed="rId4"/>
          <a:srcRect l="0" t="0" r="5006" b="0"/>
          <a:stretch>
            <a:fillRect/>
          </a:stretch>
        </p:blipFill>
        <p:spPr>
          <a:xfrm flipH="false" flipV="false" rot="0">
            <a:off x="11139761" y="2206556"/>
            <a:ext cx="5495160" cy="7629390"/>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396512" y="8721806"/>
            <a:ext cx="4815561" cy="111414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TextBox 2" id="2"/>
          <p:cNvSpPr txBox="true"/>
          <p:nvPr/>
        </p:nvSpPr>
        <p:spPr>
          <a:xfrm rot="0">
            <a:off x="896045" y="2970665"/>
            <a:ext cx="6213638" cy="5374285"/>
          </a:xfrm>
          <a:prstGeom prst="rect">
            <a:avLst/>
          </a:prstGeom>
        </p:spPr>
        <p:txBody>
          <a:bodyPr anchor="t" rtlCol="false" tIns="0" lIns="0" bIns="0" rIns="0">
            <a:spAutoFit/>
          </a:bodyPr>
          <a:lstStyle/>
          <a:p>
            <a:pPr algn="ctr">
              <a:lnSpc>
                <a:spcPts val="10694"/>
              </a:lnSpc>
            </a:pPr>
            <a:r>
              <a:rPr lang="en-US" sz="7639">
                <a:solidFill>
                  <a:srgbClr val="F48E30"/>
                </a:solidFill>
                <a:latin typeface="Libre Baskerville Italics"/>
              </a:rPr>
              <a:t>ITEM-ITEM </a:t>
            </a:r>
            <a:r>
              <a:rPr lang="en-US" sz="7639">
                <a:solidFill>
                  <a:srgbClr val="272525"/>
                </a:solidFill>
                <a:latin typeface="Libre Baskerville Italics"/>
              </a:rPr>
              <a:t>&amp;</a:t>
            </a:r>
          </a:p>
          <a:p>
            <a:pPr>
              <a:lnSpc>
                <a:spcPts val="10694"/>
              </a:lnSpc>
            </a:pPr>
            <a:r>
              <a:rPr lang="en-US" sz="7639">
                <a:solidFill>
                  <a:srgbClr val="000000"/>
                </a:solidFill>
                <a:latin typeface="Libre Baskerville Bold Italics"/>
              </a:rPr>
              <a:t>USER-USER</a:t>
            </a:r>
            <a:r>
              <a:rPr lang="en-US" sz="7639">
                <a:solidFill>
                  <a:srgbClr val="F48E30"/>
                </a:solidFill>
                <a:latin typeface="Libre Baskerville Italics"/>
              </a:rPr>
              <a:t> </a:t>
            </a:r>
          </a:p>
          <a:p>
            <a:pPr>
              <a:lnSpc>
                <a:spcPts val="10694"/>
              </a:lnSpc>
            </a:pPr>
            <a:r>
              <a:rPr lang="en-US" sz="7639">
                <a:solidFill>
                  <a:srgbClr val="F48E30"/>
                </a:solidFill>
                <a:latin typeface="Libre Baskerville Italics"/>
              </a:rPr>
              <a:t>FILTERING</a:t>
            </a:r>
          </a:p>
        </p:txBody>
      </p:sp>
      <p:grpSp>
        <p:nvGrpSpPr>
          <p:cNvPr name="Group 3" id="3"/>
          <p:cNvGrpSpPr/>
          <p:nvPr/>
        </p:nvGrpSpPr>
        <p:grpSpPr>
          <a:xfrm rot="0">
            <a:off x="16634921" y="839218"/>
            <a:ext cx="531021" cy="531021"/>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8E30"/>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07074" y="1042603"/>
            <a:ext cx="186716" cy="124251"/>
          </a:xfrm>
          <a:prstGeom prst="rect">
            <a:avLst/>
          </a:prstGeom>
        </p:spPr>
      </p:pic>
      <p:sp>
        <p:nvSpPr>
          <p:cNvPr name="AutoShape 6" id="6"/>
          <p:cNvSpPr/>
          <p:nvPr/>
        </p:nvSpPr>
        <p:spPr>
          <a:xfrm rot="0">
            <a:off x="0" y="1978833"/>
            <a:ext cx="18288000" cy="9525"/>
          </a:xfrm>
          <a:prstGeom prst="rect">
            <a:avLst/>
          </a:prstGeom>
          <a:solidFill>
            <a:srgbClr val="272525"/>
          </a:solidFill>
        </p:spPr>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608872" y="8926446"/>
            <a:ext cx="650428" cy="287371"/>
          </a:xfrm>
          <a:prstGeom prst="rect">
            <a:avLst/>
          </a:prstGeom>
        </p:spPr>
      </p:pic>
      <p:sp>
        <p:nvSpPr>
          <p:cNvPr name="AutoShape 8" id="8"/>
          <p:cNvSpPr/>
          <p:nvPr/>
        </p:nvSpPr>
        <p:spPr>
          <a:xfrm rot="0">
            <a:off x="15597120" y="1978833"/>
            <a:ext cx="9525" cy="8308167"/>
          </a:xfrm>
          <a:prstGeom prst="rect">
            <a:avLst/>
          </a:prstGeom>
          <a:solidFill>
            <a:srgbClr val="272525"/>
          </a:solidFill>
        </p:spPr>
      </p:sp>
      <p:grpSp>
        <p:nvGrpSpPr>
          <p:cNvPr name="Group 9" id="9"/>
          <p:cNvGrpSpPr/>
          <p:nvPr/>
        </p:nvGrpSpPr>
        <p:grpSpPr>
          <a:xfrm rot="0">
            <a:off x="7937080" y="2507715"/>
            <a:ext cx="7465613" cy="7250403"/>
            <a:chOff x="0" y="0"/>
            <a:chExt cx="1970699" cy="1913890"/>
          </a:xfrm>
        </p:grpSpPr>
        <p:sp>
          <p:nvSpPr>
            <p:cNvPr name="Freeform 10" id="10"/>
            <p:cNvSpPr/>
            <p:nvPr/>
          </p:nvSpPr>
          <p:spPr>
            <a:xfrm>
              <a:off x="0" y="0"/>
              <a:ext cx="1970699" cy="1913890"/>
            </a:xfrm>
            <a:custGeom>
              <a:avLst/>
              <a:gdLst/>
              <a:ahLst/>
              <a:cxnLst/>
              <a:rect r="r" b="b" t="t" l="l"/>
              <a:pathLst>
                <a:path h="1913890" w="1970699">
                  <a:moveTo>
                    <a:pt x="0" y="0"/>
                  </a:moveTo>
                  <a:lnTo>
                    <a:pt x="1970699" y="0"/>
                  </a:lnTo>
                  <a:lnTo>
                    <a:pt x="1970699" y="1913890"/>
                  </a:lnTo>
                  <a:lnTo>
                    <a:pt x="0" y="1913890"/>
                  </a:lnTo>
                  <a:close/>
                </a:path>
              </a:pathLst>
            </a:custGeom>
            <a:solidFill>
              <a:srgbClr val="F48E30"/>
            </a:solidFill>
          </p:spPr>
        </p:sp>
      </p:grpSp>
      <p:pic>
        <p:nvPicPr>
          <p:cNvPr name="Picture 11" id="11"/>
          <p:cNvPicPr>
            <a:picLocks noChangeAspect="true"/>
          </p:cNvPicPr>
          <p:nvPr/>
        </p:nvPicPr>
        <p:blipFill>
          <a:blip r:embed="rId6"/>
          <a:srcRect l="0" t="0" r="0" b="0"/>
          <a:stretch>
            <a:fillRect/>
          </a:stretch>
        </p:blipFill>
        <p:spPr>
          <a:xfrm flipH="false" flipV="false" rot="0">
            <a:off x="507554" y="8701230"/>
            <a:ext cx="4815561" cy="1114140"/>
          </a:xfrm>
          <a:prstGeom prst="rect">
            <a:avLst/>
          </a:prstGeom>
        </p:spPr>
      </p:pic>
      <p:pic>
        <p:nvPicPr>
          <p:cNvPr name="Picture 12" id="12"/>
          <p:cNvPicPr>
            <a:picLocks noChangeAspect="true"/>
          </p:cNvPicPr>
          <p:nvPr/>
        </p:nvPicPr>
        <p:blipFill>
          <a:blip r:embed="rId7"/>
          <a:srcRect l="0" t="0" r="0" b="0"/>
          <a:stretch>
            <a:fillRect/>
          </a:stretch>
        </p:blipFill>
        <p:spPr>
          <a:xfrm flipH="false" flipV="false" rot="0">
            <a:off x="8136200" y="2748298"/>
            <a:ext cx="7034092" cy="67854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DAEiXbecx_8</dc:identifier>
  <dcterms:modified xsi:type="dcterms:W3CDTF">2011-08-01T06:04:30Z</dcterms:modified>
  <cp:revision>1</cp:revision>
  <dc:title>White and Orange Content Strategy Professional Presentation</dc:title>
</cp:coreProperties>
</file>